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912" r:id="rId1"/>
  </p:sldMasterIdLst>
  <p:notesMasterIdLst>
    <p:notesMasterId r:id="rId27"/>
  </p:notesMasterIdLst>
  <p:handoutMasterIdLst>
    <p:handoutMasterId r:id="rId28"/>
  </p:handoutMasterIdLst>
  <p:sldIdLst>
    <p:sldId id="256" r:id="rId2"/>
    <p:sldId id="436" r:id="rId3"/>
    <p:sldId id="474" r:id="rId4"/>
    <p:sldId id="478" r:id="rId5"/>
    <p:sldId id="483" r:id="rId6"/>
    <p:sldId id="484" r:id="rId7"/>
    <p:sldId id="485" r:id="rId8"/>
    <p:sldId id="475" r:id="rId9"/>
    <p:sldId id="476" r:id="rId10"/>
    <p:sldId id="480" r:id="rId11"/>
    <p:sldId id="479" r:id="rId12"/>
    <p:sldId id="481" r:id="rId13"/>
    <p:sldId id="491" r:id="rId14"/>
    <p:sldId id="477" r:id="rId15"/>
    <p:sldId id="487" r:id="rId16"/>
    <p:sldId id="488" r:id="rId17"/>
    <p:sldId id="489" r:id="rId18"/>
    <p:sldId id="490" r:id="rId19"/>
    <p:sldId id="449" r:id="rId20"/>
    <p:sldId id="462" r:id="rId21"/>
    <p:sldId id="492" r:id="rId22"/>
    <p:sldId id="470" r:id="rId23"/>
    <p:sldId id="464" r:id="rId24"/>
    <p:sldId id="472" r:id="rId25"/>
    <p:sldId id="418" r:id="rId26"/>
  </p:sldIdLst>
  <p:sldSz cx="9144000" cy="6858000" type="screen4x3"/>
  <p:notesSz cx="7034213" cy="10164763"/>
  <p:defaultTextStyle>
    <a:defPPr>
      <a:defRPr lang="ja-JP"/>
    </a:defPPr>
    <a:lvl1pPr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8009"/>
    <a:srgbClr val="FDF2D9"/>
    <a:srgbClr val="D6F0FF"/>
    <a:srgbClr val="0293E0"/>
    <a:srgbClr val="217436"/>
    <a:srgbClr val="DEF6E4"/>
    <a:srgbClr val="CC0099"/>
    <a:srgbClr val="FEE8FA"/>
    <a:srgbClr val="D668C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704" autoAdjust="0"/>
    <p:restoredTop sz="96353" autoAdjust="0"/>
  </p:normalViewPr>
  <p:slideViewPr>
    <p:cSldViewPr>
      <p:cViewPr varScale="1">
        <p:scale>
          <a:sx n="74" d="100"/>
          <a:sy n="74" d="100"/>
        </p:scale>
        <p:origin x="940" y="6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5BEBB83-CCCD-7211-3DC5-7F4F36483223}"/>
              </a:ext>
            </a:extLst>
          </p:cNvPr>
          <p:cNvSpPr>
            <a:spLocks noGrp="1"/>
          </p:cNvSpPr>
          <p:nvPr>
            <p:ph type="hdr" sz="quarter"/>
          </p:nvPr>
        </p:nvSpPr>
        <p:spPr>
          <a:xfrm>
            <a:off x="0" y="0"/>
            <a:ext cx="3048159" cy="507833"/>
          </a:xfrm>
          <a:prstGeom prst="rect">
            <a:avLst/>
          </a:prstGeom>
        </p:spPr>
        <p:txBody>
          <a:bodyPr vert="horz" lIns="93585" tIns="46792" rIns="93585" bIns="46792"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D96083EF-D2E1-F706-F519-A7A8C4E7C481}"/>
              </a:ext>
            </a:extLst>
          </p:cNvPr>
          <p:cNvSpPr>
            <a:spLocks noGrp="1"/>
          </p:cNvSpPr>
          <p:nvPr>
            <p:ph type="dt" sz="quarter" idx="1"/>
          </p:nvPr>
        </p:nvSpPr>
        <p:spPr>
          <a:xfrm>
            <a:off x="3984426" y="0"/>
            <a:ext cx="3048159" cy="507833"/>
          </a:xfrm>
          <a:prstGeom prst="rect">
            <a:avLst/>
          </a:prstGeom>
        </p:spPr>
        <p:txBody>
          <a:bodyPr vert="horz" lIns="93585" tIns="46792" rIns="93585" bIns="46792" rtlCol="0"/>
          <a:lstStyle>
            <a:lvl1pPr algn="r" eaLnBrk="1" fontAlgn="auto" hangingPunct="1">
              <a:spcBef>
                <a:spcPts val="0"/>
              </a:spcBef>
              <a:spcAft>
                <a:spcPts val="0"/>
              </a:spcAft>
              <a:defRPr sz="1200">
                <a:latin typeface="+mn-lt"/>
                <a:ea typeface="+mn-ea"/>
              </a:defRPr>
            </a:lvl1pPr>
          </a:lstStyle>
          <a:p>
            <a:pPr>
              <a:defRPr/>
            </a:pPr>
            <a:fld id="{3F82A83E-9449-49CA-B3B7-4971BC9A4892}" type="datetimeFigureOut">
              <a:rPr lang="ja-JP" altLang="en-US"/>
              <a:pPr>
                <a:defRPr/>
              </a:pPr>
              <a:t>2023/6/22</a:t>
            </a:fld>
            <a:endParaRPr lang="ja-JP" altLang="en-US" dirty="0"/>
          </a:p>
        </p:txBody>
      </p:sp>
      <p:sp>
        <p:nvSpPr>
          <p:cNvPr id="4" name="フッター プレースホルダー 3">
            <a:extLst>
              <a:ext uri="{FF2B5EF4-FFF2-40B4-BE49-F238E27FC236}">
                <a16:creationId xmlns:a16="http://schemas.microsoft.com/office/drawing/2014/main" id="{1E7F4F0C-4698-23A6-3B5B-9EEC2F2F719B}"/>
              </a:ext>
            </a:extLst>
          </p:cNvPr>
          <p:cNvSpPr>
            <a:spLocks noGrp="1"/>
          </p:cNvSpPr>
          <p:nvPr>
            <p:ph type="ftr" sz="quarter" idx="2"/>
          </p:nvPr>
        </p:nvSpPr>
        <p:spPr>
          <a:xfrm>
            <a:off x="0" y="9655309"/>
            <a:ext cx="3048159" cy="507832"/>
          </a:xfrm>
          <a:prstGeom prst="rect">
            <a:avLst/>
          </a:prstGeom>
        </p:spPr>
        <p:txBody>
          <a:bodyPr vert="horz" lIns="93585" tIns="46792" rIns="93585" bIns="46792" rtlCol="0" anchor="b"/>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5" name="スライド番号プレースホルダー 4">
            <a:extLst>
              <a:ext uri="{FF2B5EF4-FFF2-40B4-BE49-F238E27FC236}">
                <a16:creationId xmlns:a16="http://schemas.microsoft.com/office/drawing/2014/main" id="{6CFE76B9-C868-E097-FD6B-5482AE6507E4}"/>
              </a:ext>
            </a:extLst>
          </p:cNvPr>
          <p:cNvSpPr>
            <a:spLocks noGrp="1"/>
          </p:cNvSpPr>
          <p:nvPr>
            <p:ph type="sldNum" sz="quarter" idx="3"/>
          </p:nvPr>
        </p:nvSpPr>
        <p:spPr>
          <a:xfrm>
            <a:off x="3984426" y="9655309"/>
            <a:ext cx="3048159" cy="507832"/>
          </a:xfrm>
          <a:prstGeom prst="rect">
            <a:avLst/>
          </a:prstGeom>
        </p:spPr>
        <p:txBody>
          <a:bodyPr vert="horz" wrap="square" lIns="93585" tIns="46792" rIns="93585" bIns="46792"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DBBAB934-B9B0-4694-BFB8-74ABAE69F55E}"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A03626B-7F1D-4590-4896-15819AA4EEA3}"/>
              </a:ext>
            </a:extLst>
          </p:cNvPr>
          <p:cNvSpPr>
            <a:spLocks noGrp="1"/>
          </p:cNvSpPr>
          <p:nvPr>
            <p:ph type="hdr" sz="quarter"/>
          </p:nvPr>
        </p:nvSpPr>
        <p:spPr>
          <a:xfrm>
            <a:off x="0" y="0"/>
            <a:ext cx="3048159" cy="507833"/>
          </a:xfrm>
          <a:prstGeom prst="rect">
            <a:avLst/>
          </a:prstGeom>
        </p:spPr>
        <p:txBody>
          <a:bodyPr vert="horz" lIns="93585" tIns="46792" rIns="93585" bIns="46792"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AF970152-E6E1-3713-DF39-79D7A0415805}"/>
              </a:ext>
            </a:extLst>
          </p:cNvPr>
          <p:cNvSpPr>
            <a:spLocks noGrp="1"/>
          </p:cNvSpPr>
          <p:nvPr>
            <p:ph type="dt" idx="1"/>
          </p:nvPr>
        </p:nvSpPr>
        <p:spPr>
          <a:xfrm>
            <a:off x="3984426" y="0"/>
            <a:ext cx="3048159" cy="507833"/>
          </a:xfrm>
          <a:prstGeom prst="rect">
            <a:avLst/>
          </a:prstGeom>
        </p:spPr>
        <p:txBody>
          <a:bodyPr vert="horz" lIns="93585" tIns="46792" rIns="93585" bIns="46792" rtlCol="0"/>
          <a:lstStyle>
            <a:lvl1pPr algn="r" eaLnBrk="1" fontAlgn="auto" hangingPunct="1">
              <a:spcBef>
                <a:spcPts val="0"/>
              </a:spcBef>
              <a:spcAft>
                <a:spcPts val="0"/>
              </a:spcAft>
              <a:defRPr sz="1200">
                <a:latin typeface="+mn-lt"/>
                <a:ea typeface="+mn-ea"/>
              </a:defRPr>
            </a:lvl1pPr>
          </a:lstStyle>
          <a:p>
            <a:pPr>
              <a:defRPr/>
            </a:pPr>
            <a:fld id="{632BF6D8-2859-4658-A1FA-DB6CD11D8361}" type="datetimeFigureOut">
              <a:rPr lang="ja-JP" altLang="en-US"/>
              <a:pPr>
                <a:defRPr/>
              </a:pPr>
              <a:t>2023/6/22</a:t>
            </a:fld>
            <a:endParaRPr lang="ja-JP" altLang="en-US" dirty="0"/>
          </a:p>
        </p:txBody>
      </p:sp>
      <p:sp>
        <p:nvSpPr>
          <p:cNvPr id="4" name="スライド イメージ プレースホルダー 3">
            <a:extLst>
              <a:ext uri="{FF2B5EF4-FFF2-40B4-BE49-F238E27FC236}">
                <a16:creationId xmlns:a16="http://schemas.microsoft.com/office/drawing/2014/main" id="{AFAFF0D7-3DC5-2F27-FEE2-3BD618080FD3}"/>
              </a:ext>
            </a:extLst>
          </p:cNvPr>
          <p:cNvSpPr>
            <a:spLocks noGrp="1" noRot="1" noChangeAspect="1"/>
          </p:cNvSpPr>
          <p:nvPr>
            <p:ph type="sldImg" idx="2"/>
          </p:nvPr>
        </p:nvSpPr>
        <p:spPr>
          <a:xfrm>
            <a:off x="976313" y="762000"/>
            <a:ext cx="5081587" cy="3811588"/>
          </a:xfrm>
          <a:prstGeom prst="rect">
            <a:avLst/>
          </a:prstGeom>
          <a:noFill/>
          <a:ln w="12700">
            <a:solidFill>
              <a:prstClr val="black"/>
            </a:solidFill>
          </a:ln>
        </p:spPr>
        <p:txBody>
          <a:bodyPr vert="horz" lIns="93585" tIns="46792" rIns="93585" bIns="46792" rtlCol="0" anchor="ctr"/>
          <a:lstStyle/>
          <a:p>
            <a:pPr lvl="0"/>
            <a:endParaRPr lang="ja-JP" altLang="en-US" noProof="0" dirty="0"/>
          </a:p>
        </p:txBody>
      </p:sp>
      <p:sp>
        <p:nvSpPr>
          <p:cNvPr id="5" name="ノート プレースホルダー 4">
            <a:extLst>
              <a:ext uri="{FF2B5EF4-FFF2-40B4-BE49-F238E27FC236}">
                <a16:creationId xmlns:a16="http://schemas.microsoft.com/office/drawing/2014/main" id="{5BDB6C8C-C435-2522-B1E6-2A4DB7F384A9}"/>
              </a:ext>
            </a:extLst>
          </p:cNvPr>
          <p:cNvSpPr>
            <a:spLocks noGrp="1"/>
          </p:cNvSpPr>
          <p:nvPr>
            <p:ph type="body" sz="quarter" idx="3"/>
          </p:nvPr>
        </p:nvSpPr>
        <p:spPr>
          <a:xfrm>
            <a:off x="703422" y="4828466"/>
            <a:ext cx="5627370" cy="4573738"/>
          </a:xfrm>
          <a:prstGeom prst="rect">
            <a:avLst/>
          </a:prstGeom>
        </p:spPr>
        <p:txBody>
          <a:bodyPr vert="horz" lIns="93585" tIns="46792" rIns="93585" bIns="46792"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9A915EC9-0A2E-F570-AE45-24D33C0E3351}"/>
              </a:ext>
            </a:extLst>
          </p:cNvPr>
          <p:cNvSpPr>
            <a:spLocks noGrp="1"/>
          </p:cNvSpPr>
          <p:nvPr>
            <p:ph type="ftr" sz="quarter" idx="4"/>
          </p:nvPr>
        </p:nvSpPr>
        <p:spPr>
          <a:xfrm>
            <a:off x="0" y="9655309"/>
            <a:ext cx="3048159" cy="507832"/>
          </a:xfrm>
          <a:prstGeom prst="rect">
            <a:avLst/>
          </a:prstGeom>
        </p:spPr>
        <p:txBody>
          <a:bodyPr vert="horz" lIns="93585" tIns="46792" rIns="93585" bIns="46792" rtlCol="0" anchor="b"/>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E9615F2C-D3B0-C668-0280-42390613BCBC}"/>
              </a:ext>
            </a:extLst>
          </p:cNvPr>
          <p:cNvSpPr>
            <a:spLocks noGrp="1"/>
          </p:cNvSpPr>
          <p:nvPr>
            <p:ph type="sldNum" sz="quarter" idx="5"/>
          </p:nvPr>
        </p:nvSpPr>
        <p:spPr>
          <a:xfrm>
            <a:off x="3984426" y="9655309"/>
            <a:ext cx="3048159" cy="507832"/>
          </a:xfrm>
          <a:prstGeom prst="rect">
            <a:avLst/>
          </a:prstGeom>
        </p:spPr>
        <p:txBody>
          <a:bodyPr vert="horz" wrap="square" lIns="93585" tIns="46792" rIns="93585" bIns="46792"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9CBC0754-5E00-4C55-A1E2-4BF6B9B8683B}"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A7D8868E-9930-3F03-D8A1-67DB3555C7F9}"/>
              </a:ext>
            </a:extLst>
          </p:cNvPr>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3" name="正方形/長方形 2">
            <a:extLst>
              <a:ext uri="{FF2B5EF4-FFF2-40B4-BE49-F238E27FC236}">
                <a16:creationId xmlns:a16="http://schemas.microsoft.com/office/drawing/2014/main" id="{93228E7A-1280-6671-8B47-070CA1A60796}"/>
              </a:ext>
            </a:extLst>
          </p:cNvPr>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4" name="正方形/長方形 3">
            <a:extLst>
              <a:ext uri="{FF2B5EF4-FFF2-40B4-BE49-F238E27FC236}">
                <a16:creationId xmlns:a16="http://schemas.microsoft.com/office/drawing/2014/main" id="{CC4052D3-47AC-BE09-FDAC-27144747A4F4}"/>
              </a:ext>
            </a:extLst>
          </p:cNvPr>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5" name="正方形/長方形 4">
            <a:extLst>
              <a:ext uri="{FF2B5EF4-FFF2-40B4-BE49-F238E27FC236}">
                <a16:creationId xmlns:a16="http://schemas.microsoft.com/office/drawing/2014/main" id="{A41B4167-FA10-325E-E10E-1B71C63BAAC8}"/>
              </a:ext>
            </a:extLst>
          </p:cNvPr>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6" name="直線コネクタ 5">
            <a:extLst>
              <a:ext uri="{FF2B5EF4-FFF2-40B4-BE49-F238E27FC236}">
                <a16:creationId xmlns:a16="http://schemas.microsoft.com/office/drawing/2014/main" id="{5F21C435-9626-20AF-0465-EFF9E7D707FD}"/>
              </a:ext>
            </a:extLst>
          </p:cNvPr>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7" name="直線コネクタ 6">
            <a:extLst>
              <a:ext uri="{FF2B5EF4-FFF2-40B4-BE49-F238E27FC236}">
                <a16:creationId xmlns:a16="http://schemas.microsoft.com/office/drawing/2014/main" id="{27DDE8C2-31AF-9748-E2F3-5B5B94C99B48}"/>
              </a:ext>
            </a:extLst>
          </p:cNvPr>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0" name="直線コネクタ 9">
            <a:extLst>
              <a:ext uri="{FF2B5EF4-FFF2-40B4-BE49-F238E27FC236}">
                <a16:creationId xmlns:a16="http://schemas.microsoft.com/office/drawing/2014/main" id="{1A1707A4-8F5B-0832-79A0-10F03196BEF0}"/>
              </a:ext>
            </a:extLst>
          </p:cNvPr>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1" name="直線コネクタ 10">
            <a:extLst>
              <a:ext uri="{FF2B5EF4-FFF2-40B4-BE49-F238E27FC236}">
                <a16:creationId xmlns:a16="http://schemas.microsoft.com/office/drawing/2014/main" id="{2BA98110-BF76-9BB0-CECA-817D6A8E10C6}"/>
              </a:ext>
            </a:extLst>
          </p:cNvPr>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2" name="直線コネクタ 11">
            <a:extLst>
              <a:ext uri="{FF2B5EF4-FFF2-40B4-BE49-F238E27FC236}">
                <a16:creationId xmlns:a16="http://schemas.microsoft.com/office/drawing/2014/main" id="{21194384-B193-C827-8143-5F2B2AD838CD}"/>
              </a:ext>
            </a:extLst>
          </p:cNvPr>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3" name="直線コネクタ 12">
            <a:extLst>
              <a:ext uri="{FF2B5EF4-FFF2-40B4-BE49-F238E27FC236}">
                <a16:creationId xmlns:a16="http://schemas.microsoft.com/office/drawing/2014/main" id="{67D34097-17E2-212A-65B4-24FF2FFE0204}"/>
              </a:ext>
            </a:extLst>
          </p:cNvPr>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4" name="正方形/長方形 13">
            <a:extLst>
              <a:ext uri="{FF2B5EF4-FFF2-40B4-BE49-F238E27FC236}">
                <a16:creationId xmlns:a16="http://schemas.microsoft.com/office/drawing/2014/main" id="{4791641D-BA47-BBF1-2FAA-D5237A77AC7B}"/>
              </a:ext>
            </a:extLst>
          </p:cNvPr>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5" name="円/楕円 27">
            <a:extLst>
              <a:ext uri="{FF2B5EF4-FFF2-40B4-BE49-F238E27FC236}">
                <a16:creationId xmlns:a16="http://schemas.microsoft.com/office/drawing/2014/main" id="{5FCD403E-F1DE-A727-FB1C-57A11F02CA5F}"/>
              </a:ext>
            </a:extLst>
          </p:cNvPr>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6" name="円/楕円 28">
            <a:extLst>
              <a:ext uri="{FF2B5EF4-FFF2-40B4-BE49-F238E27FC236}">
                <a16:creationId xmlns:a16="http://schemas.microsoft.com/office/drawing/2014/main" id="{052A5AA4-A159-5A9F-319B-85ADA6BCA7E9}"/>
              </a:ext>
            </a:extLst>
          </p:cNvPr>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7" name="円/楕円 29">
            <a:extLst>
              <a:ext uri="{FF2B5EF4-FFF2-40B4-BE49-F238E27FC236}">
                <a16:creationId xmlns:a16="http://schemas.microsoft.com/office/drawing/2014/main" id="{8E037CD9-BDA0-6907-CE59-57177F3BED69}"/>
              </a:ext>
            </a:extLst>
          </p:cNvPr>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8" name="円/楕円 30">
            <a:extLst>
              <a:ext uri="{FF2B5EF4-FFF2-40B4-BE49-F238E27FC236}">
                <a16:creationId xmlns:a16="http://schemas.microsoft.com/office/drawing/2014/main" id="{5E1FBCDC-8B6C-5C6E-755E-B3E9C10CA0A0}"/>
              </a:ext>
            </a:extLst>
          </p:cNvPr>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9" name="円/楕円 31">
            <a:extLst>
              <a:ext uri="{FF2B5EF4-FFF2-40B4-BE49-F238E27FC236}">
                <a16:creationId xmlns:a16="http://schemas.microsoft.com/office/drawing/2014/main" id="{7251D25B-F5CC-5987-E502-0525BF069995}"/>
              </a:ext>
            </a:extLst>
          </p:cNvPr>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8" name="タイトル 7"/>
          <p:cNvSpPr>
            <a:spLocks noGrp="1"/>
          </p:cNvSpPr>
          <p:nvPr>
            <p:ph type="ctrTitle"/>
          </p:nvPr>
        </p:nvSpPr>
        <p:spPr>
          <a:xfrm>
            <a:off x="2286000" y="3124200"/>
            <a:ext cx="6172200" cy="1894362"/>
          </a:xfrm>
        </p:spPr>
        <p:txBody>
          <a:bodyPr/>
          <a:lstStyle>
            <a:lvl1pPr>
              <a:defRPr b="1"/>
            </a:lvl1pPr>
          </a:lstStyle>
          <a:p>
            <a:r>
              <a:rPr lang="ja-JP" altLang="en-US"/>
              <a:t>マスター タイトルの書式設定</a:t>
            </a:r>
            <a:endParaRPr lang="en-US"/>
          </a:p>
        </p:txBody>
      </p:sp>
      <p:sp>
        <p:nvSpPr>
          <p:cNvPr id="9" name="サブタイトル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ja-JP" altLang="en-US"/>
              <a:t>マスター サブタイトルの書式設定</a:t>
            </a:r>
            <a:endParaRPr lang="en-US"/>
          </a:p>
        </p:txBody>
      </p:sp>
      <p:sp>
        <p:nvSpPr>
          <p:cNvPr id="20" name="日付プレースホルダー 27">
            <a:extLst>
              <a:ext uri="{FF2B5EF4-FFF2-40B4-BE49-F238E27FC236}">
                <a16:creationId xmlns:a16="http://schemas.microsoft.com/office/drawing/2014/main" id="{474BC5E3-7646-3D29-9D16-76754C5D0335}"/>
              </a:ext>
            </a:extLst>
          </p:cNvPr>
          <p:cNvSpPr>
            <a:spLocks noGrp="1"/>
          </p:cNvSpPr>
          <p:nvPr>
            <p:ph type="dt" sz="half" idx="10"/>
          </p:nvPr>
        </p:nvSpPr>
        <p:spPr bwMode="auto">
          <a:xfrm rot="5400000">
            <a:off x="7764463" y="1174750"/>
            <a:ext cx="2286000" cy="381000"/>
          </a:xfrm>
        </p:spPr>
        <p:txBody>
          <a:bodyPr/>
          <a:lstStyle>
            <a:lvl1pPr>
              <a:defRPr/>
            </a:lvl1pPr>
          </a:lstStyle>
          <a:p>
            <a:pPr>
              <a:defRPr/>
            </a:pPr>
            <a:fld id="{C44DC702-352B-45DB-90F7-EA2D5F581B04}" type="datetime1">
              <a:rPr lang="ja-JP" altLang="en-US"/>
              <a:pPr>
                <a:defRPr/>
              </a:pPr>
              <a:t>2023/6/22</a:t>
            </a:fld>
            <a:endParaRPr lang="ja-JP" altLang="en-US" dirty="0"/>
          </a:p>
        </p:txBody>
      </p:sp>
      <p:sp>
        <p:nvSpPr>
          <p:cNvPr id="21" name="フッター プレースホルダー 16">
            <a:extLst>
              <a:ext uri="{FF2B5EF4-FFF2-40B4-BE49-F238E27FC236}">
                <a16:creationId xmlns:a16="http://schemas.microsoft.com/office/drawing/2014/main" id="{D0166258-D38C-A3B9-8D9C-DB8D0C8538A3}"/>
              </a:ext>
            </a:extLst>
          </p:cNvPr>
          <p:cNvSpPr>
            <a:spLocks noGrp="1"/>
          </p:cNvSpPr>
          <p:nvPr>
            <p:ph type="ftr" sz="quarter" idx="11"/>
          </p:nvPr>
        </p:nvSpPr>
        <p:spPr bwMode="auto">
          <a:xfrm rot="5400000">
            <a:off x="7077076" y="4181475"/>
            <a:ext cx="3657600" cy="384175"/>
          </a:xfrm>
        </p:spPr>
        <p:txBody>
          <a:bodyPr/>
          <a:lstStyle>
            <a:lvl1pPr>
              <a:defRPr/>
            </a:lvl1pPr>
          </a:lstStyle>
          <a:p>
            <a:pPr>
              <a:defRPr/>
            </a:pPr>
            <a:endParaRPr lang="ja-JP" altLang="en-US"/>
          </a:p>
        </p:txBody>
      </p:sp>
      <p:sp>
        <p:nvSpPr>
          <p:cNvPr id="22" name="スライド番号プレースホルダー 28">
            <a:extLst>
              <a:ext uri="{FF2B5EF4-FFF2-40B4-BE49-F238E27FC236}">
                <a16:creationId xmlns:a16="http://schemas.microsoft.com/office/drawing/2014/main" id="{A0B903A3-1479-FE94-51EC-A1602F744A60}"/>
              </a:ext>
            </a:extLst>
          </p:cNvPr>
          <p:cNvSpPr>
            <a:spLocks noGrp="1"/>
          </p:cNvSpPr>
          <p:nvPr>
            <p:ph type="sldNum" sz="quarter" idx="12"/>
          </p:nvPr>
        </p:nvSpPr>
        <p:spPr bwMode="auto">
          <a:xfrm>
            <a:off x="1325563" y="4929188"/>
            <a:ext cx="609600" cy="517525"/>
          </a:xfrm>
        </p:spPr>
        <p:txBody>
          <a:bodyPr/>
          <a:lstStyle>
            <a:lvl1pPr>
              <a:defRPr/>
            </a:lvl1pPr>
          </a:lstStyle>
          <a:p>
            <a:pPr>
              <a:defRPr/>
            </a:pPr>
            <a:fld id="{DCBF3FA3-3D9A-4A1A-A4BE-53AAB35D76E8}" type="slidenum">
              <a:rPr lang="ja-JP" altLang="en-US"/>
              <a:pPr>
                <a:defRPr/>
              </a:pPr>
              <a:t>‹#›</a:t>
            </a:fld>
            <a:endParaRPr lang="ja-JP" altLang="en-US"/>
          </a:p>
        </p:txBody>
      </p:sp>
    </p:spTree>
    <p:extLst>
      <p:ext uri="{BB962C8B-B14F-4D97-AF65-F5344CB8AC3E}">
        <p14:creationId xmlns:p14="http://schemas.microsoft.com/office/powerpoint/2010/main" val="38072141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13">
            <a:extLst>
              <a:ext uri="{FF2B5EF4-FFF2-40B4-BE49-F238E27FC236}">
                <a16:creationId xmlns:a16="http://schemas.microsoft.com/office/drawing/2014/main" id="{7BEA41EC-584A-487B-9037-4E038CE714D0}"/>
              </a:ext>
            </a:extLst>
          </p:cNvPr>
          <p:cNvSpPr>
            <a:spLocks noGrp="1"/>
          </p:cNvSpPr>
          <p:nvPr>
            <p:ph type="dt" sz="half" idx="10"/>
          </p:nvPr>
        </p:nvSpPr>
        <p:spPr/>
        <p:txBody>
          <a:bodyPr/>
          <a:lstStyle>
            <a:lvl1pPr>
              <a:defRPr/>
            </a:lvl1pPr>
          </a:lstStyle>
          <a:p>
            <a:pPr>
              <a:defRPr/>
            </a:pPr>
            <a:fld id="{15C01101-3F0F-4B4D-941B-22A45F5E8D76}" type="datetime1">
              <a:rPr lang="ja-JP" altLang="en-US"/>
              <a:pPr>
                <a:defRPr/>
              </a:pPr>
              <a:t>2023/6/22</a:t>
            </a:fld>
            <a:endParaRPr lang="ja-JP" altLang="en-US" dirty="0"/>
          </a:p>
        </p:txBody>
      </p:sp>
      <p:sp>
        <p:nvSpPr>
          <p:cNvPr id="5" name="フッター プレースホルダー 2">
            <a:extLst>
              <a:ext uri="{FF2B5EF4-FFF2-40B4-BE49-F238E27FC236}">
                <a16:creationId xmlns:a16="http://schemas.microsoft.com/office/drawing/2014/main" id="{03FC9FA2-31BF-FF65-7F5F-46FC1738C086}"/>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22">
            <a:extLst>
              <a:ext uri="{FF2B5EF4-FFF2-40B4-BE49-F238E27FC236}">
                <a16:creationId xmlns:a16="http://schemas.microsoft.com/office/drawing/2014/main" id="{23501F73-2DF4-4A73-C9BE-B14818BE64B1}"/>
              </a:ext>
            </a:extLst>
          </p:cNvPr>
          <p:cNvSpPr>
            <a:spLocks noGrp="1"/>
          </p:cNvSpPr>
          <p:nvPr>
            <p:ph type="sldNum" sz="quarter" idx="12"/>
          </p:nvPr>
        </p:nvSpPr>
        <p:spPr/>
        <p:txBody>
          <a:bodyPr/>
          <a:lstStyle>
            <a:lvl1pPr>
              <a:defRPr/>
            </a:lvl1pPr>
          </a:lstStyle>
          <a:p>
            <a:pPr>
              <a:defRPr/>
            </a:pPr>
            <a:fld id="{49282774-13B1-4FE9-96E3-D9EA62559000}" type="slidenum">
              <a:rPr lang="ja-JP" altLang="en-US"/>
              <a:pPr>
                <a:defRPr/>
              </a:pPr>
              <a:t>‹#›</a:t>
            </a:fld>
            <a:endParaRPr lang="ja-JP" altLang="en-US"/>
          </a:p>
        </p:txBody>
      </p:sp>
    </p:spTree>
    <p:extLst>
      <p:ext uri="{BB962C8B-B14F-4D97-AF65-F5344CB8AC3E}">
        <p14:creationId xmlns:p14="http://schemas.microsoft.com/office/powerpoint/2010/main" val="1807804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9"/>
            <a:ext cx="1676400" cy="5851525"/>
          </a:xfrm>
        </p:spPr>
        <p:txBody>
          <a:bodyPr vert="eaVert"/>
          <a:lstStyle/>
          <a:p>
            <a:r>
              <a:rPr lang="ja-JP" altLang="en-US"/>
              <a:t>マスター タイトルの書式設定</a:t>
            </a:r>
            <a:endParaRPr 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13">
            <a:extLst>
              <a:ext uri="{FF2B5EF4-FFF2-40B4-BE49-F238E27FC236}">
                <a16:creationId xmlns:a16="http://schemas.microsoft.com/office/drawing/2014/main" id="{7704C9E8-8CDD-4E66-F490-4A9CCC50D083}"/>
              </a:ext>
            </a:extLst>
          </p:cNvPr>
          <p:cNvSpPr>
            <a:spLocks noGrp="1"/>
          </p:cNvSpPr>
          <p:nvPr>
            <p:ph type="dt" sz="half" idx="10"/>
          </p:nvPr>
        </p:nvSpPr>
        <p:spPr/>
        <p:txBody>
          <a:bodyPr/>
          <a:lstStyle>
            <a:lvl1pPr>
              <a:defRPr/>
            </a:lvl1pPr>
          </a:lstStyle>
          <a:p>
            <a:pPr>
              <a:defRPr/>
            </a:pPr>
            <a:fld id="{28E96ACD-D2D0-490C-A6C9-A3D59BA65B93}" type="datetime1">
              <a:rPr lang="ja-JP" altLang="en-US"/>
              <a:pPr>
                <a:defRPr/>
              </a:pPr>
              <a:t>2023/6/22</a:t>
            </a:fld>
            <a:endParaRPr lang="ja-JP" altLang="en-US" dirty="0"/>
          </a:p>
        </p:txBody>
      </p:sp>
      <p:sp>
        <p:nvSpPr>
          <p:cNvPr id="5" name="フッター プレースホルダー 2">
            <a:extLst>
              <a:ext uri="{FF2B5EF4-FFF2-40B4-BE49-F238E27FC236}">
                <a16:creationId xmlns:a16="http://schemas.microsoft.com/office/drawing/2014/main" id="{1AC9D8F1-0BE5-7305-B234-5E6CE2CA9B8A}"/>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22">
            <a:extLst>
              <a:ext uri="{FF2B5EF4-FFF2-40B4-BE49-F238E27FC236}">
                <a16:creationId xmlns:a16="http://schemas.microsoft.com/office/drawing/2014/main" id="{4FE9D1DB-2A59-FEFE-8E51-C14373A1C404}"/>
              </a:ext>
            </a:extLst>
          </p:cNvPr>
          <p:cNvSpPr>
            <a:spLocks noGrp="1"/>
          </p:cNvSpPr>
          <p:nvPr>
            <p:ph type="sldNum" sz="quarter" idx="12"/>
          </p:nvPr>
        </p:nvSpPr>
        <p:spPr/>
        <p:txBody>
          <a:bodyPr/>
          <a:lstStyle>
            <a:lvl1pPr>
              <a:defRPr/>
            </a:lvl1pPr>
          </a:lstStyle>
          <a:p>
            <a:pPr>
              <a:defRPr/>
            </a:pPr>
            <a:fld id="{F03A76DC-8C16-4FBF-A2AC-CCE99113996A}" type="slidenum">
              <a:rPr lang="ja-JP" altLang="en-US"/>
              <a:pPr>
                <a:defRPr/>
              </a:pPr>
              <a:t>‹#›</a:t>
            </a:fld>
            <a:endParaRPr lang="ja-JP" altLang="en-US"/>
          </a:p>
        </p:txBody>
      </p:sp>
    </p:spTree>
    <p:extLst>
      <p:ext uri="{BB962C8B-B14F-4D97-AF65-F5344CB8AC3E}">
        <p14:creationId xmlns:p14="http://schemas.microsoft.com/office/powerpoint/2010/main" val="1739588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8" name="コンテンツ プレースホルダー 7"/>
          <p:cNvSpPr>
            <a:spLocks noGrp="1"/>
          </p:cNvSpPr>
          <p:nvPr>
            <p:ph sz="quarter" idx="1"/>
          </p:nvPr>
        </p:nvSpPr>
        <p:spPr>
          <a:xfrm>
            <a:off x="457200" y="1600200"/>
            <a:ext cx="7467600" cy="487375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日付プレースホルダー 6">
            <a:extLst>
              <a:ext uri="{FF2B5EF4-FFF2-40B4-BE49-F238E27FC236}">
                <a16:creationId xmlns:a16="http://schemas.microsoft.com/office/drawing/2014/main" id="{64BE7BD8-1356-41D1-760D-19AF24455AA0}"/>
              </a:ext>
            </a:extLst>
          </p:cNvPr>
          <p:cNvSpPr>
            <a:spLocks noGrp="1"/>
          </p:cNvSpPr>
          <p:nvPr>
            <p:ph type="dt" sz="half" idx="10"/>
          </p:nvPr>
        </p:nvSpPr>
        <p:spPr/>
        <p:txBody>
          <a:bodyPr rtlCol="0"/>
          <a:lstStyle>
            <a:lvl1pPr>
              <a:defRPr/>
            </a:lvl1pPr>
          </a:lstStyle>
          <a:p>
            <a:pPr>
              <a:defRPr/>
            </a:pPr>
            <a:fld id="{42112BCE-43D9-425F-AD14-4B441FABFA95}" type="datetime1">
              <a:rPr lang="ja-JP" altLang="en-US"/>
              <a:pPr>
                <a:defRPr/>
              </a:pPr>
              <a:t>2023/6/22</a:t>
            </a:fld>
            <a:endParaRPr lang="ja-JP" altLang="en-US" dirty="0"/>
          </a:p>
        </p:txBody>
      </p:sp>
      <p:sp>
        <p:nvSpPr>
          <p:cNvPr id="4" name="スライド番号プレースホルダー 8">
            <a:extLst>
              <a:ext uri="{FF2B5EF4-FFF2-40B4-BE49-F238E27FC236}">
                <a16:creationId xmlns:a16="http://schemas.microsoft.com/office/drawing/2014/main" id="{BC0F58AE-9D91-CDD9-BCF8-D7C826D01A88}"/>
              </a:ext>
            </a:extLst>
          </p:cNvPr>
          <p:cNvSpPr>
            <a:spLocks noGrp="1"/>
          </p:cNvSpPr>
          <p:nvPr>
            <p:ph type="sldNum" sz="quarter" idx="11"/>
          </p:nvPr>
        </p:nvSpPr>
        <p:spPr>
          <a:xfrm>
            <a:off x="8355013" y="6524625"/>
            <a:ext cx="609600" cy="288925"/>
          </a:xfrm>
        </p:spPr>
        <p:txBody>
          <a:bodyPr/>
          <a:lstStyle>
            <a:lvl1pPr>
              <a:defRPr>
                <a:solidFill>
                  <a:schemeClr val="tx1"/>
                </a:solidFill>
              </a:defRPr>
            </a:lvl1pPr>
          </a:lstStyle>
          <a:p>
            <a:pPr>
              <a:defRPr/>
            </a:pPr>
            <a:fld id="{BBE8EDE0-9589-473D-BCE0-31CD15A6E842}" type="slidenum">
              <a:rPr lang="ja-JP" altLang="en-US"/>
              <a:pPr>
                <a:defRPr/>
              </a:pPr>
              <a:t>‹#›</a:t>
            </a:fld>
            <a:endParaRPr lang="ja-JP" altLang="en-US"/>
          </a:p>
        </p:txBody>
      </p:sp>
      <p:sp>
        <p:nvSpPr>
          <p:cNvPr id="5" name="フッター プレースホルダー 9">
            <a:extLst>
              <a:ext uri="{FF2B5EF4-FFF2-40B4-BE49-F238E27FC236}">
                <a16:creationId xmlns:a16="http://schemas.microsoft.com/office/drawing/2014/main" id="{C0BFA6C3-DBAE-F879-5539-B1D3C8B8046E}"/>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3699286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Pr>
        <a:solidFill>
          <a:schemeClr val="bg2"/>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2366E8F6-07B5-EA4F-9968-34318B80ADDC}"/>
              </a:ext>
            </a:extLst>
          </p:cNvPr>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5" name="正方形/長方形 4">
            <a:extLst>
              <a:ext uri="{FF2B5EF4-FFF2-40B4-BE49-F238E27FC236}">
                <a16:creationId xmlns:a16="http://schemas.microsoft.com/office/drawing/2014/main" id="{37B56E0C-C913-A02E-A4FC-D7AB6DBB8E5D}"/>
              </a:ext>
            </a:extLst>
          </p:cNvPr>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6" name="正方形/長方形 5">
            <a:extLst>
              <a:ext uri="{FF2B5EF4-FFF2-40B4-BE49-F238E27FC236}">
                <a16:creationId xmlns:a16="http://schemas.microsoft.com/office/drawing/2014/main" id="{F9E48400-ADC8-ED55-0BD7-9507BD1FC93A}"/>
              </a:ext>
            </a:extLst>
          </p:cNvPr>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7" name="正方形/長方形 6">
            <a:extLst>
              <a:ext uri="{FF2B5EF4-FFF2-40B4-BE49-F238E27FC236}">
                <a16:creationId xmlns:a16="http://schemas.microsoft.com/office/drawing/2014/main" id="{72C6E3F6-0D71-693A-886E-D8FD20E7AFE7}"/>
              </a:ext>
            </a:extLst>
          </p:cNvPr>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8" name="直線コネクタ 7">
            <a:extLst>
              <a:ext uri="{FF2B5EF4-FFF2-40B4-BE49-F238E27FC236}">
                <a16:creationId xmlns:a16="http://schemas.microsoft.com/office/drawing/2014/main" id="{EEF8E634-44AC-2D7E-740E-B864154ABE9B}"/>
              </a:ext>
            </a:extLst>
          </p:cNvPr>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9" name="直線コネクタ 8">
            <a:extLst>
              <a:ext uri="{FF2B5EF4-FFF2-40B4-BE49-F238E27FC236}">
                <a16:creationId xmlns:a16="http://schemas.microsoft.com/office/drawing/2014/main" id="{D04B00FF-701C-81C4-B4D2-11DD88314C93}"/>
              </a:ext>
            </a:extLst>
          </p:cNvPr>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0" name="直線コネクタ 9">
            <a:extLst>
              <a:ext uri="{FF2B5EF4-FFF2-40B4-BE49-F238E27FC236}">
                <a16:creationId xmlns:a16="http://schemas.microsoft.com/office/drawing/2014/main" id="{E342AD93-4428-4C07-3953-34F77D35DA72}"/>
              </a:ext>
            </a:extLst>
          </p:cNvPr>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1" name="直線コネクタ 10">
            <a:extLst>
              <a:ext uri="{FF2B5EF4-FFF2-40B4-BE49-F238E27FC236}">
                <a16:creationId xmlns:a16="http://schemas.microsoft.com/office/drawing/2014/main" id="{2A4538C1-60EB-A92A-E0BF-10D848F9FD68}"/>
              </a:ext>
            </a:extLst>
          </p:cNvPr>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2" name="直線コネクタ 11">
            <a:extLst>
              <a:ext uri="{FF2B5EF4-FFF2-40B4-BE49-F238E27FC236}">
                <a16:creationId xmlns:a16="http://schemas.microsoft.com/office/drawing/2014/main" id="{55A0A020-B998-301B-0FA9-F9AA72AF8AEE}"/>
              </a:ext>
            </a:extLst>
          </p:cNvPr>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3" name="正方形/長方形 12">
            <a:extLst>
              <a:ext uri="{FF2B5EF4-FFF2-40B4-BE49-F238E27FC236}">
                <a16:creationId xmlns:a16="http://schemas.microsoft.com/office/drawing/2014/main" id="{04919FE6-4F71-C716-11C4-258F678AD070}"/>
              </a:ext>
            </a:extLst>
          </p:cNvPr>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4" name="円/楕円 26">
            <a:extLst>
              <a:ext uri="{FF2B5EF4-FFF2-40B4-BE49-F238E27FC236}">
                <a16:creationId xmlns:a16="http://schemas.microsoft.com/office/drawing/2014/main" id="{673A1BF0-A0B1-CD08-C543-DEC08BC7E062}"/>
              </a:ext>
            </a:extLst>
          </p:cNvPr>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5" name="円/楕円 27">
            <a:extLst>
              <a:ext uri="{FF2B5EF4-FFF2-40B4-BE49-F238E27FC236}">
                <a16:creationId xmlns:a16="http://schemas.microsoft.com/office/drawing/2014/main" id="{C0BD4C28-25A7-83D2-E4AA-4A9326EF1313}"/>
              </a:ext>
            </a:extLst>
          </p:cNvPr>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6" name="円/楕円 28">
            <a:extLst>
              <a:ext uri="{FF2B5EF4-FFF2-40B4-BE49-F238E27FC236}">
                <a16:creationId xmlns:a16="http://schemas.microsoft.com/office/drawing/2014/main" id="{ACC1A133-CAFC-C93C-2CD0-51DE3DE9AEAF}"/>
              </a:ext>
            </a:extLst>
          </p:cNvPr>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7" name="円/楕円 29">
            <a:extLst>
              <a:ext uri="{FF2B5EF4-FFF2-40B4-BE49-F238E27FC236}">
                <a16:creationId xmlns:a16="http://schemas.microsoft.com/office/drawing/2014/main" id="{1C881CF9-D17E-A80B-1893-9B7CF753C3EF}"/>
              </a:ext>
            </a:extLst>
          </p:cNvPr>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8" name="円/楕円 30">
            <a:extLst>
              <a:ext uri="{FF2B5EF4-FFF2-40B4-BE49-F238E27FC236}">
                <a16:creationId xmlns:a16="http://schemas.microsoft.com/office/drawing/2014/main" id="{3EE5A4F0-F6F2-A2F6-EB82-DCAA3DE53FBB}"/>
              </a:ext>
            </a:extLst>
          </p:cNvPr>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9" name="直線コネクタ 18">
            <a:extLst>
              <a:ext uri="{FF2B5EF4-FFF2-40B4-BE49-F238E27FC236}">
                <a16:creationId xmlns:a16="http://schemas.microsoft.com/office/drawing/2014/main" id="{7B958CED-00E2-336E-E5F8-C39882852803}"/>
              </a:ext>
            </a:extLst>
          </p:cNvPr>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2" name="タイトル 1"/>
          <p:cNvSpPr>
            <a:spLocks noGrp="1"/>
          </p:cNvSpPr>
          <p:nvPr>
            <p:ph type="title"/>
          </p:nvPr>
        </p:nvSpPr>
        <p:spPr>
          <a:xfrm>
            <a:off x="2286000" y="2895600"/>
            <a:ext cx="6172200" cy="2053590"/>
          </a:xfrm>
        </p:spPr>
        <p:txBody>
          <a:bodyPr/>
          <a:lstStyle>
            <a:lvl1pPr algn="l">
              <a:buNone/>
              <a:defRPr sz="3000" b="1" cap="small" baseline="0"/>
            </a:lvl1pPr>
          </a:lstStyle>
          <a:p>
            <a:r>
              <a:rPr lang="ja-JP" altLang="en-US"/>
              <a:t>マスター タイトルの書式設定</a:t>
            </a:r>
            <a:endParaRPr lang="en-US"/>
          </a:p>
        </p:txBody>
      </p:sp>
      <p:sp>
        <p:nvSpPr>
          <p:cNvPr id="3" name="テキスト プレースホルダー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ja-JP" altLang="en-US"/>
              <a:t>マスター テキストの書式設定</a:t>
            </a:r>
          </a:p>
        </p:txBody>
      </p:sp>
      <p:sp>
        <p:nvSpPr>
          <p:cNvPr id="20" name="日付プレースホルダー 3">
            <a:extLst>
              <a:ext uri="{FF2B5EF4-FFF2-40B4-BE49-F238E27FC236}">
                <a16:creationId xmlns:a16="http://schemas.microsoft.com/office/drawing/2014/main" id="{0412D67E-C913-3D16-7F33-4B9AF1AB5675}"/>
              </a:ext>
            </a:extLst>
          </p:cNvPr>
          <p:cNvSpPr>
            <a:spLocks noGrp="1"/>
          </p:cNvSpPr>
          <p:nvPr>
            <p:ph type="dt" sz="half" idx="10"/>
          </p:nvPr>
        </p:nvSpPr>
        <p:spPr bwMode="auto">
          <a:xfrm rot="5400000">
            <a:off x="7762875" y="1169988"/>
            <a:ext cx="2286000" cy="381000"/>
          </a:xfrm>
        </p:spPr>
        <p:txBody>
          <a:bodyPr/>
          <a:lstStyle>
            <a:lvl1pPr>
              <a:defRPr/>
            </a:lvl1pPr>
          </a:lstStyle>
          <a:p>
            <a:pPr>
              <a:defRPr/>
            </a:pPr>
            <a:fld id="{3B5B3CC1-55B9-4F13-8BD1-872D610AC8AD}" type="datetime1">
              <a:rPr lang="ja-JP" altLang="en-US"/>
              <a:pPr>
                <a:defRPr/>
              </a:pPr>
              <a:t>2023/6/22</a:t>
            </a:fld>
            <a:endParaRPr lang="ja-JP" altLang="en-US" dirty="0"/>
          </a:p>
        </p:txBody>
      </p:sp>
      <p:sp>
        <p:nvSpPr>
          <p:cNvPr id="21" name="フッター プレースホルダー 4">
            <a:extLst>
              <a:ext uri="{FF2B5EF4-FFF2-40B4-BE49-F238E27FC236}">
                <a16:creationId xmlns:a16="http://schemas.microsoft.com/office/drawing/2014/main" id="{EBFBD0E4-B2A7-3C7A-A26A-15745CD34E77}"/>
              </a:ext>
            </a:extLst>
          </p:cNvPr>
          <p:cNvSpPr>
            <a:spLocks noGrp="1"/>
          </p:cNvSpPr>
          <p:nvPr>
            <p:ph type="ftr" sz="quarter" idx="11"/>
          </p:nvPr>
        </p:nvSpPr>
        <p:spPr bwMode="auto">
          <a:xfrm rot="5400000">
            <a:off x="7077076" y="4178300"/>
            <a:ext cx="3657600" cy="384175"/>
          </a:xfrm>
        </p:spPr>
        <p:txBody>
          <a:bodyPr/>
          <a:lstStyle>
            <a:lvl1pPr>
              <a:defRPr/>
            </a:lvl1pPr>
          </a:lstStyle>
          <a:p>
            <a:pPr>
              <a:defRPr/>
            </a:pPr>
            <a:endParaRPr lang="ja-JP" altLang="en-US"/>
          </a:p>
        </p:txBody>
      </p:sp>
      <p:sp>
        <p:nvSpPr>
          <p:cNvPr id="22" name="スライド番号プレースホルダー 5">
            <a:extLst>
              <a:ext uri="{FF2B5EF4-FFF2-40B4-BE49-F238E27FC236}">
                <a16:creationId xmlns:a16="http://schemas.microsoft.com/office/drawing/2014/main" id="{7A0034FB-FAFA-1185-D6FB-95B867E5EF7A}"/>
              </a:ext>
            </a:extLst>
          </p:cNvPr>
          <p:cNvSpPr>
            <a:spLocks noGrp="1"/>
          </p:cNvSpPr>
          <p:nvPr>
            <p:ph type="sldNum" sz="quarter" idx="12"/>
          </p:nvPr>
        </p:nvSpPr>
        <p:spPr bwMode="auto">
          <a:xfrm>
            <a:off x="1339850" y="4929188"/>
            <a:ext cx="609600" cy="517525"/>
          </a:xfrm>
        </p:spPr>
        <p:txBody>
          <a:bodyPr/>
          <a:lstStyle>
            <a:lvl1pPr>
              <a:defRPr/>
            </a:lvl1pPr>
          </a:lstStyle>
          <a:p>
            <a:pPr>
              <a:defRPr/>
            </a:pPr>
            <a:fld id="{AA895FF8-9E0A-40C9-8568-B9148A6D167C}" type="slidenum">
              <a:rPr lang="ja-JP" altLang="en-US"/>
              <a:pPr>
                <a:defRPr/>
              </a:pPr>
              <a:t>‹#›</a:t>
            </a:fld>
            <a:endParaRPr lang="ja-JP" altLang="en-US"/>
          </a:p>
        </p:txBody>
      </p:sp>
    </p:spTree>
    <p:extLst>
      <p:ext uri="{BB962C8B-B14F-4D97-AF65-F5344CB8AC3E}">
        <p14:creationId xmlns:p14="http://schemas.microsoft.com/office/powerpoint/2010/main" val="99071610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9" name="コンテンツ プレースホルダー 8"/>
          <p:cNvSpPr>
            <a:spLocks noGrp="1"/>
          </p:cNvSpPr>
          <p:nvPr>
            <p:ph sz="quarter" idx="1"/>
          </p:nvPr>
        </p:nvSpPr>
        <p:spPr>
          <a:xfrm>
            <a:off x="457200" y="1600200"/>
            <a:ext cx="3657600" cy="4572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1" name="コンテンツ プレースホルダー 10"/>
          <p:cNvSpPr>
            <a:spLocks noGrp="1"/>
          </p:cNvSpPr>
          <p:nvPr>
            <p:ph sz="quarter" idx="2"/>
          </p:nvPr>
        </p:nvSpPr>
        <p:spPr>
          <a:xfrm>
            <a:off x="4270248" y="1600200"/>
            <a:ext cx="3657600" cy="4572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日付プレースホルダー 13">
            <a:extLst>
              <a:ext uri="{FF2B5EF4-FFF2-40B4-BE49-F238E27FC236}">
                <a16:creationId xmlns:a16="http://schemas.microsoft.com/office/drawing/2014/main" id="{9E957B11-67ED-1400-B937-6BBE8D91175C}"/>
              </a:ext>
            </a:extLst>
          </p:cNvPr>
          <p:cNvSpPr>
            <a:spLocks noGrp="1"/>
          </p:cNvSpPr>
          <p:nvPr>
            <p:ph type="dt" sz="half" idx="10"/>
          </p:nvPr>
        </p:nvSpPr>
        <p:spPr/>
        <p:txBody>
          <a:bodyPr/>
          <a:lstStyle>
            <a:lvl1pPr>
              <a:defRPr/>
            </a:lvl1pPr>
          </a:lstStyle>
          <a:p>
            <a:pPr>
              <a:defRPr/>
            </a:pPr>
            <a:fld id="{EA2C837F-AB81-47C6-9DF1-01F6D3EF1AE7}" type="datetime1">
              <a:rPr lang="ja-JP" altLang="en-US"/>
              <a:pPr>
                <a:defRPr/>
              </a:pPr>
              <a:t>2023/6/22</a:t>
            </a:fld>
            <a:endParaRPr lang="ja-JP" altLang="en-US" dirty="0"/>
          </a:p>
        </p:txBody>
      </p:sp>
      <p:sp>
        <p:nvSpPr>
          <p:cNvPr id="4" name="フッター プレースホルダー 2">
            <a:extLst>
              <a:ext uri="{FF2B5EF4-FFF2-40B4-BE49-F238E27FC236}">
                <a16:creationId xmlns:a16="http://schemas.microsoft.com/office/drawing/2014/main" id="{2FEB6A8F-0253-2FB0-7369-2BA7082397AF}"/>
              </a:ext>
            </a:extLst>
          </p:cNvPr>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22">
            <a:extLst>
              <a:ext uri="{FF2B5EF4-FFF2-40B4-BE49-F238E27FC236}">
                <a16:creationId xmlns:a16="http://schemas.microsoft.com/office/drawing/2014/main" id="{70668C63-F96A-739E-7190-705305BF0F28}"/>
              </a:ext>
            </a:extLst>
          </p:cNvPr>
          <p:cNvSpPr>
            <a:spLocks noGrp="1"/>
          </p:cNvSpPr>
          <p:nvPr>
            <p:ph type="sldNum" sz="quarter" idx="12"/>
          </p:nvPr>
        </p:nvSpPr>
        <p:spPr/>
        <p:txBody>
          <a:bodyPr/>
          <a:lstStyle>
            <a:lvl1pPr>
              <a:defRPr/>
            </a:lvl1pPr>
          </a:lstStyle>
          <a:p>
            <a:pPr>
              <a:defRPr/>
            </a:pPr>
            <a:fld id="{BC7B973B-1956-415B-B86D-6EFD5EE71F8C}" type="slidenum">
              <a:rPr lang="ja-JP" altLang="en-US"/>
              <a:pPr>
                <a:defRPr/>
              </a:pPr>
              <a:t>‹#›</a:t>
            </a:fld>
            <a:endParaRPr lang="ja-JP" altLang="en-US"/>
          </a:p>
        </p:txBody>
      </p:sp>
    </p:spTree>
    <p:extLst>
      <p:ext uri="{BB962C8B-B14F-4D97-AF65-F5344CB8AC3E}">
        <p14:creationId xmlns:p14="http://schemas.microsoft.com/office/powerpoint/2010/main" val="3361662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7543800" cy="1143000"/>
          </a:xfrm>
        </p:spPr>
        <p:txBody>
          <a:bodyPr/>
          <a:lstStyle>
            <a:lvl1pPr>
              <a:defRPr/>
            </a:lvl1pPr>
          </a:lstStyle>
          <a:p>
            <a:r>
              <a:rPr lang="ja-JP" altLang="en-US"/>
              <a:t>マスター タイトルの書式設定</a:t>
            </a:r>
            <a:endParaRPr lang="en-US"/>
          </a:p>
        </p:txBody>
      </p:sp>
      <p:sp>
        <p:nvSpPr>
          <p:cNvPr id="11" name="コンテンツ プレースホルダー 10"/>
          <p:cNvSpPr>
            <a:spLocks noGrp="1"/>
          </p:cNvSpPr>
          <p:nvPr>
            <p:ph sz="quarter" idx="2"/>
          </p:nvPr>
        </p:nvSpPr>
        <p:spPr>
          <a:xfrm>
            <a:off x="457200" y="2362200"/>
            <a:ext cx="3657600" cy="3886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3" name="コンテンツ プレースホルダー 12"/>
          <p:cNvSpPr>
            <a:spLocks noGrp="1"/>
          </p:cNvSpPr>
          <p:nvPr>
            <p:ph sz="quarter" idx="4"/>
          </p:nvPr>
        </p:nvSpPr>
        <p:spPr>
          <a:xfrm>
            <a:off x="4371975" y="2362200"/>
            <a:ext cx="3657600" cy="3886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2" name="テキスト プレースホルダー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ja-JP" altLang="en-US"/>
              <a:t>マスター テキストの書式設定</a:t>
            </a:r>
          </a:p>
        </p:txBody>
      </p:sp>
      <p:sp>
        <p:nvSpPr>
          <p:cNvPr id="14" name="テキスト プレースホルダー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ja-JP" altLang="en-US"/>
              <a:t>マスター テキストの書式設定</a:t>
            </a:r>
          </a:p>
        </p:txBody>
      </p:sp>
      <p:sp>
        <p:nvSpPr>
          <p:cNvPr id="3" name="日付プレースホルダー 13">
            <a:extLst>
              <a:ext uri="{FF2B5EF4-FFF2-40B4-BE49-F238E27FC236}">
                <a16:creationId xmlns:a16="http://schemas.microsoft.com/office/drawing/2014/main" id="{DEC17987-DE74-94E8-A293-649166AA6E73}"/>
              </a:ext>
            </a:extLst>
          </p:cNvPr>
          <p:cNvSpPr>
            <a:spLocks noGrp="1"/>
          </p:cNvSpPr>
          <p:nvPr>
            <p:ph type="dt" sz="half" idx="10"/>
          </p:nvPr>
        </p:nvSpPr>
        <p:spPr/>
        <p:txBody>
          <a:bodyPr/>
          <a:lstStyle>
            <a:lvl1pPr>
              <a:defRPr/>
            </a:lvl1pPr>
          </a:lstStyle>
          <a:p>
            <a:pPr>
              <a:defRPr/>
            </a:pPr>
            <a:fld id="{D6356119-A54C-4087-8CDD-4866FEF54DBF}" type="datetime1">
              <a:rPr lang="ja-JP" altLang="en-US"/>
              <a:pPr>
                <a:defRPr/>
              </a:pPr>
              <a:t>2023/6/22</a:t>
            </a:fld>
            <a:endParaRPr lang="ja-JP" altLang="en-US" dirty="0"/>
          </a:p>
        </p:txBody>
      </p:sp>
      <p:sp>
        <p:nvSpPr>
          <p:cNvPr id="4" name="フッター プレースホルダー 2">
            <a:extLst>
              <a:ext uri="{FF2B5EF4-FFF2-40B4-BE49-F238E27FC236}">
                <a16:creationId xmlns:a16="http://schemas.microsoft.com/office/drawing/2014/main" id="{66FDCDC7-E4E6-88C4-4992-B7814057E4B6}"/>
              </a:ext>
            </a:extLst>
          </p:cNvPr>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22">
            <a:extLst>
              <a:ext uri="{FF2B5EF4-FFF2-40B4-BE49-F238E27FC236}">
                <a16:creationId xmlns:a16="http://schemas.microsoft.com/office/drawing/2014/main" id="{A87869A6-A075-61D3-5F69-83D0B6557FB2}"/>
              </a:ext>
            </a:extLst>
          </p:cNvPr>
          <p:cNvSpPr>
            <a:spLocks noGrp="1"/>
          </p:cNvSpPr>
          <p:nvPr>
            <p:ph type="sldNum" sz="quarter" idx="12"/>
          </p:nvPr>
        </p:nvSpPr>
        <p:spPr/>
        <p:txBody>
          <a:bodyPr/>
          <a:lstStyle>
            <a:lvl1pPr>
              <a:defRPr/>
            </a:lvl1pPr>
          </a:lstStyle>
          <a:p>
            <a:pPr>
              <a:defRPr/>
            </a:pPr>
            <a:fld id="{8FC4B871-4F33-48AE-B239-17950F17681A}" type="slidenum">
              <a:rPr lang="ja-JP" altLang="en-US"/>
              <a:pPr>
                <a:defRPr/>
              </a:pPr>
              <a:t>‹#›</a:t>
            </a:fld>
            <a:endParaRPr lang="ja-JP" altLang="en-US"/>
          </a:p>
        </p:txBody>
      </p:sp>
    </p:spTree>
    <p:extLst>
      <p:ext uri="{BB962C8B-B14F-4D97-AF65-F5344CB8AC3E}">
        <p14:creationId xmlns:p14="http://schemas.microsoft.com/office/powerpoint/2010/main" val="1706936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3" name="日付プレースホルダー 5">
            <a:extLst>
              <a:ext uri="{FF2B5EF4-FFF2-40B4-BE49-F238E27FC236}">
                <a16:creationId xmlns:a16="http://schemas.microsoft.com/office/drawing/2014/main" id="{08D06FDA-D231-2FC2-EB5F-C66A5BE73760}"/>
              </a:ext>
            </a:extLst>
          </p:cNvPr>
          <p:cNvSpPr>
            <a:spLocks noGrp="1"/>
          </p:cNvSpPr>
          <p:nvPr>
            <p:ph type="dt" sz="half" idx="10"/>
          </p:nvPr>
        </p:nvSpPr>
        <p:spPr/>
        <p:txBody>
          <a:bodyPr rtlCol="0"/>
          <a:lstStyle>
            <a:lvl1pPr>
              <a:defRPr/>
            </a:lvl1pPr>
          </a:lstStyle>
          <a:p>
            <a:pPr>
              <a:defRPr/>
            </a:pPr>
            <a:fld id="{D7B9E9EE-AA53-4F9B-9D15-348E7B1FDD2A}" type="datetime1">
              <a:rPr lang="ja-JP" altLang="en-US"/>
              <a:pPr>
                <a:defRPr/>
              </a:pPr>
              <a:t>2023/6/22</a:t>
            </a:fld>
            <a:endParaRPr lang="ja-JP" altLang="en-US" dirty="0"/>
          </a:p>
        </p:txBody>
      </p:sp>
      <p:sp>
        <p:nvSpPr>
          <p:cNvPr id="4" name="スライド番号プレースホルダー 6">
            <a:extLst>
              <a:ext uri="{FF2B5EF4-FFF2-40B4-BE49-F238E27FC236}">
                <a16:creationId xmlns:a16="http://schemas.microsoft.com/office/drawing/2014/main" id="{DD972E48-CC6E-C3E6-FF00-5C700666AFD3}"/>
              </a:ext>
            </a:extLst>
          </p:cNvPr>
          <p:cNvSpPr>
            <a:spLocks noGrp="1"/>
          </p:cNvSpPr>
          <p:nvPr>
            <p:ph type="sldNum" sz="quarter" idx="11"/>
          </p:nvPr>
        </p:nvSpPr>
        <p:spPr/>
        <p:txBody>
          <a:bodyPr/>
          <a:lstStyle>
            <a:lvl1pPr>
              <a:defRPr/>
            </a:lvl1pPr>
          </a:lstStyle>
          <a:p>
            <a:pPr>
              <a:defRPr/>
            </a:pPr>
            <a:fld id="{BB5AB970-D585-4B07-9D05-C03140979BFF}" type="slidenum">
              <a:rPr lang="ja-JP" altLang="en-US"/>
              <a:pPr>
                <a:defRPr/>
              </a:pPr>
              <a:t>‹#›</a:t>
            </a:fld>
            <a:endParaRPr lang="ja-JP" altLang="en-US"/>
          </a:p>
        </p:txBody>
      </p:sp>
      <p:sp>
        <p:nvSpPr>
          <p:cNvPr id="5" name="フッター プレースホルダー 7">
            <a:extLst>
              <a:ext uri="{FF2B5EF4-FFF2-40B4-BE49-F238E27FC236}">
                <a16:creationId xmlns:a16="http://schemas.microsoft.com/office/drawing/2014/main" id="{84126520-AFB0-05A0-FC29-066089696190}"/>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1913889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3">
            <a:extLst>
              <a:ext uri="{FF2B5EF4-FFF2-40B4-BE49-F238E27FC236}">
                <a16:creationId xmlns:a16="http://schemas.microsoft.com/office/drawing/2014/main" id="{863312CA-0DC6-B8EC-D9CE-41C133E974DE}"/>
              </a:ext>
            </a:extLst>
          </p:cNvPr>
          <p:cNvSpPr>
            <a:spLocks noGrp="1"/>
          </p:cNvSpPr>
          <p:nvPr>
            <p:ph type="dt" sz="half" idx="10"/>
          </p:nvPr>
        </p:nvSpPr>
        <p:spPr/>
        <p:txBody>
          <a:bodyPr/>
          <a:lstStyle>
            <a:lvl1pPr>
              <a:defRPr/>
            </a:lvl1pPr>
          </a:lstStyle>
          <a:p>
            <a:pPr>
              <a:defRPr/>
            </a:pPr>
            <a:fld id="{E2097DE2-805C-49D3-B6C3-720AE65B9C64}" type="datetime1">
              <a:rPr lang="ja-JP" altLang="en-US"/>
              <a:pPr>
                <a:defRPr/>
              </a:pPr>
              <a:t>2023/6/22</a:t>
            </a:fld>
            <a:endParaRPr lang="ja-JP" altLang="en-US" dirty="0"/>
          </a:p>
        </p:txBody>
      </p:sp>
      <p:sp>
        <p:nvSpPr>
          <p:cNvPr id="3" name="フッター プレースホルダー 2">
            <a:extLst>
              <a:ext uri="{FF2B5EF4-FFF2-40B4-BE49-F238E27FC236}">
                <a16:creationId xmlns:a16="http://schemas.microsoft.com/office/drawing/2014/main" id="{4974ABAC-ED94-828E-A716-05B4EB09031F}"/>
              </a:ext>
            </a:extLst>
          </p:cNvPr>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22">
            <a:extLst>
              <a:ext uri="{FF2B5EF4-FFF2-40B4-BE49-F238E27FC236}">
                <a16:creationId xmlns:a16="http://schemas.microsoft.com/office/drawing/2014/main" id="{9902F549-3E6F-4483-29AA-6484EC0A49DE}"/>
              </a:ext>
            </a:extLst>
          </p:cNvPr>
          <p:cNvSpPr>
            <a:spLocks noGrp="1"/>
          </p:cNvSpPr>
          <p:nvPr>
            <p:ph type="sldNum" sz="quarter" idx="12"/>
          </p:nvPr>
        </p:nvSpPr>
        <p:spPr/>
        <p:txBody>
          <a:bodyPr/>
          <a:lstStyle>
            <a:lvl1pPr>
              <a:defRPr/>
            </a:lvl1pPr>
          </a:lstStyle>
          <a:p>
            <a:pPr>
              <a:defRPr/>
            </a:pPr>
            <a:fld id="{F5951BAA-ADE3-4CDA-9634-9EF05CA90B5C}" type="slidenum">
              <a:rPr lang="ja-JP" altLang="en-US"/>
              <a:pPr>
                <a:defRPr/>
              </a:pPr>
              <a:t>‹#›</a:t>
            </a:fld>
            <a:endParaRPr lang="ja-JP" altLang="en-US"/>
          </a:p>
        </p:txBody>
      </p:sp>
    </p:spTree>
    <p:extLst>
      <p:ext uri="{BB962C8B-B14F-4D97-AF65-F5344CB8AC3E}">
        <p14:creationId xmlns:p14="http://schemas.microsoft.com/office/powerpoint/2010/main" val="1769886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4" name="直線コネクタ 3">
            <a:extLst>
              <a:ext uri="{FF2B5EF4-FFF2-40B4-BE49-F238E27FC236}">
                <a16:creationId xmlns:a16="http://schemas.microsoft.com/office/drawing/2014/main" id="{5B6CFACA-8361-62AD-AF4D-2D31A4E70DF5}"/>
              </a:ext>
            </a:extLst>
          </p:cNvPr>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5" name="直線コネクタ 4">
            <a:extLst>
              <a:ext uri="{FF2B5EF4-FFF2-40B4-BE49-F238E27FC236}">
                <a16:creationId xmlns:a16="http://schemas.microsoft.com/office/drawing/2014/main" id="{AC005BD9-98A8-3536-4BA5-47BE8C33F713}"/>
              </a:ext>
            </a:extLst>
          </p:cNvPr>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6" name="直線コネクタ 17">
            <a:extLst>
              <a:ext uri="{FF2B5EF4-FFF2-40B4-BE49-F238E27FC236}">
                <a16:creationId xmlns:a16="http://schemas.microsoft.com/office/drawing/2014/main" id="{FD65DFBF-33D5-BDB1-468D-E8B7D7D4855E}"/>
              </a:ext>
            </a:extLst>
          </p:cNvPr>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 name="直線コネクタ 18">
            <a:extLst>
              <a:ext uri="{FF2B5EF4-FFF2-40B4-BE49-F238E27FC236}">
                <a16:creationId xmlns:a16="http://schemas.microsoft.com/office/drawing/2014/main" id="{E02B118F-D826-3FC5-DEE2-988ADEC46342}"/>
              </a:ext>
            </a:extLst>
          </p:cNvPr>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 name="正方形/長方形 7">
            <a:extLst>
              <a:ext uri="{FF2B5EF4-FFF2-40B4-BE49-F238E27FC236}">
                <a16:creationId xmlns:a16="http://schemas.microsoft.com/office/drawing/2014/main" id="{DEC7C3CE-B1A7-DC9E-6D44-880B75E0A5DA}"/>
              </a:ext>
            </a:extLst>
          </p:cNvPr>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9" name="直線コネクタ 20">
            <a:extLst>
              <a:ext uri="{FF2B5EF4-FFF2-40B4-BE49-F238E27FC236}">
                <a16:creationId xmlns:a16="http://schemas.microsoft.com/office/drawing/2014/main" id="{8A0CAFB5-42E3-88C7-5614-0F90C4DAFFB2}"/>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 name="円/楕円 20">
            <a:extLst>
              <a:ext uri="{FF2B5EF4-FFF2-40B4-BE49-F238E27FC236}">
                <a16:creationId xmlns:a16="http://schemas.microsoft.com/office/drawing/2014/main" id="{55BD38B7-6945-BB17-BCD1-47D92BC3FEDE}"/>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2" name="タイトル 1"/>
          <p:cNvSpPr>
            <a:spLocks noGrp="1"/>
          </p:cNvSpPr>
          <p:nvPr>
            <p:ph type="title"/>
          </p:nvPr>
        </p:nvSpPr>
        <p:spPr>
          <a:xfrm rot="5400000">
            <a:off x="3371850" y="3200400"/>
            <a:ext cx="6309360" cy="457200"/>
          </a:xfrm>
        </p:spPr>
        <p:txBody>
          <a:bodyPr/>
          <a:lstStyle>
            <a:lvl1pPr algn="l">
              <a:buNone/>
              <a:defRPr sz="2000" b="1" cap="small" baseline="0"/>
            </a:lvl1pPr>
          </a:lstStyle>
          <a:p>
            <a:r>
              <a:rPr lang="ja-JP" altLang="en-US"/>
              <a:t>マスター タイトルの書式設定</a:t>
            </a:r>
            <a:endParaRPr lang="en-US"/>
          </a:p>
        </p:txBody>
      </p:sp>
      <p:sp>
        <p:nvSpPr>
          <p:cNvPr id="3" name="テキスト プレースホルダー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ja-JP" altLang="en-US"/>
              <a:t>マスター テキストの書式設定</a:t>
            </a:r>
          </a:p>
        </p:txBody>
      </p:sp>
      <p:sp>
        <p:nvSpPr>
          <p:cNvPr id="18" name="コンテンツ プレースホルダー 17"/>
          <p:cNvSpPr>
            <a:spLocks noGrp="1"/>
          </p:cNvSpPr>
          <p:nvPr>
            <p:ph sz="quarter" idx="1"/>
          </p:nvPr>
        </p:nvSpPr>
        <p:spPr>
          <a:xfrm>
            <a:off x="304800" y="274320"/>
            <a:ext cx="5638800" cy="632764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1" name="日付プレースホルダー 20">
            <a:extLst>
              <a:ext uri="{FF2B5EF4-FFF2-40B4-BE49-F238E27FC236}">
                <a16:creationId xmlns:a16="http://schemas.microsoft.com/office/drawing/2014/main" id="{4D860716-348D-A638-0C95-E1D88047A1EA}"/>
              </a:ext>
            </a:extLst>
          </p:cNvPr>
          <p:cNvSpPr>
            <a:spLocks noGrp="1"/>
          </p:cNvSpPr>
          <p:nvPr>
            <p:ph type="dt" sz="half" idx="10"/>
          </p:nvPr>
        </p:nvSpPr>
        <p:spPr/>
        <p:txBody>
          <a:bodyPr rtlCol="0"/>
          <a:lstStyle>
            <a:lvl1pPr>
              <a:defRPr/>
            </a:lvl1pPr>
          </a:lstStyle>
          <a:p>
            <a:pPr>
              <a:defRPr/>
            </a:pPr>
            <a:fld id="{284E4AE9-ED57-4EB6-9165-FEA12FA2BD23}" type="datetime1">
              <a:rPr lang="ja-JP" altLang="en-US"/>
              <a:pPr>
                <a:defRPr/>
              </a:pPr>
              <a:t>2023/6/22</a:t>
            </a:fld>
            <a:endParaRPr lang="ja-JP" altLang="en-US" dirty="0"/>
          </a:p>
        </p:txBody>
      </p:sp>
      <p:sp>
        <p:nvSpPr>
          <p:cNvPr id="12" name="スライド番号プレースホルダー 21">
            <a:extLst>
              <a:ext uri="{FF2B5EF4-FFF2-40B4-BE49-F238E27FC236}">
                <a16:creationId xmlns:a16="http://schemas.microsoft.com/office/drawing/2014/main" id="{E5FC3E24-2682-981B-B2F1-2870839E0C03}"/>
              </a:ext>
            </a:extLst>
          </p:cNvPr>
          <p:cNvSpPr>
            <a:spLocks noGrp="1"/>
          </p:cNvSpPr>
          <p:nvPr>
            <p:ph type="sldNum" sz="quarter" idx="11"/>
          </p:nvPr>
        </p:nvSpPr>
        <p:spPr/>
        <p:txBody>
          <a:bodyPr/>
          <a:lstStyle>
            <a:lvl1pPr>
              <a:defRPr/>
            </a:lvl1pPr>
          </a:lstStyle>
          <a:p>
            <a:pPr>
              <a:defRPr/>
            </a:pPr>
            <a:fld id="{D100789A-C180-4B96-A14B-6F0F1B9E306D}" type="slidenum">
              <a:rPr lang="ja-JP" altLang="en-US"/>
              <a:pPr>
                <a:defRPr/>
              </a:pPr>
              <a:t>‹#›</a:t>
            </a:fld>
            <a:endParaRPr lang="ja-JP" altLang="en-US"/>
          </a:p>
        </p:txBody>
      </p:sp>
      <p:sp>
        <p:nvSpPr>
          <p:cNvPr id="13" name="フッター プレースホルダー 22">
            <a:extLst>
              <a:ext uri="{FF2B5EF4-FFF2-40B4-BE49-F238E27FC236}">
                <a16:creationId xmlns:a16="http://schemas.microsoft.com/office/drawing/2014/main" id="{BA647385-71DA-9D68-C945-FD1041AEED8B}"/>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134378722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5" name="直線コネクタ 4">
            <a:extLst>
              <a:ext uri="{FF2B5EF4-FFF2-40B4-BE49-F238E27FC236}">
                <a16:creationId xmlns:a16="http://schemas.microsoft.com/office/drawing/2014/main" id="{2BF16A33-AE8F-B4B4-80B6-C2564E1E53B1}"/>
              </a:ext>
            </a:extLst>
          </p:cNvPr>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6" name="円/楕円 14">
            <a:extLst>
              <a:ext uri="{FF2B5EF4-FFF2-40B4-BE49-F238E27FC236}">
                <a16:creationId xmlns:a16="http://schemas.microsoft.com/office/drawing/2014/main" id="{9AAD9085-BC29-9BA1-1079-F50F3DE8BA3A}"/>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7" name="直線コネクタ 17">
            <a:extLst>
              <a:ext uri="{FF2B5EF4-FFF2-40B4-BE49-F238E27FC236}">
                <a16:creationId xmlns:a16="http://schemas.microsoft.com/office/drawing/2014/main" id="{F61FE194-7422-F029-F992-6E5266F466CB}"/>
              </a:ext>
            </a:extLst>
          </p:cNvPr>
          <p:cNvSpPr>
            <a:spLocks noChangeShapeType="1"/>
          </p:cNvSpPr>
          <p:nvPr/>
        </p:nvSpPr>
        <p:spPr bwMode="auto">
          <a:xfrm>
            <a:off x="8991600" y="0"/>
            <a:ext cx="0" cy="6858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 name="正方形/長方形 7">
            <a:extLst>
              <a:ext uri="{FF2B5EF4-FFF2-40B4-BE49-F238E27FC236}">
                <a16:creationId xmlns:a16="http://schemas.microsoft.com/office/drawing/2014/main" id="{ECEFF434-2F99-D7DB-02F2-CA0BEEE9F7BE}"/>
              </a:ext>
            </a:extLst>
          </p:cNvPr>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9" name="直線コネクタ 19">
            <a:extLst>
              <a:ext uri="{FF2B5EF4-FFF2-40B4-BE49-F238E27FC236}">
                <a16:creationId xmlns:a16="http://schemas.microsoft.com/office/drawing/2014/main" id="{CF330786-50E7-A559-22F8-D6964870DD54}"/>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 name="直線コネクタ 9">
            <a:extLst>
              <a:ext uri="{FF2B5EF4-FFF2-40B4-BE49-F238E27FC236}">
                <a16:creationId xmlns:a16="http://schemas.microsoft.com/office/drawing/2014/main" id="{10D92417-7780-989E-81FB-C3362A8BF873}"/>
              </a:ext>
            </a:extLst>
          </p:cNvPr>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1" name="直線コネクタ 23">
            <a:extLst>
              <a:ext uri="{FF2B5EF4-FFF2-40B4-BE49-F238E27FC236}">
                <a16:creationId xmlns:a16="http://schemas.microsoft.com/office/drawing/2014/main" id="{E8093FA8-3A4C-BF13-A43E-140120726DD2}"/>
              </a:ext>
            </a:extLst>
          </p:cNvPr>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 name="タイトル 1"/>
          <p:cNvSpPr>
            <a:spLocks noGrp="1"/>
          </p:cNvSpPr>
          <p:nvPr>
            <p:ph type="title"/>
          </p:nvPr>
        </p:nvSpPr>
        <p:spPr>
          <a:xfrm rot="5400000">
            <a:off x="3350133" y="3200400"/>
            <a:ext cx="6309360" cy="457200"/>
          </a:xfrm>
        </p:spPr>
        <p:txBody>
          <a:bodyPr/>
          <a:lstStyle>
            <a:lvl1pPr algn="l">
              <a:buNone/>
              <a:defRPr sz="2000" b="1"/>
            </a:lvl1pPr>
          </a:lstStyle>
          <a:p>
            <a:r>
              <a:rPr lang="ja-JP" altLang="en-US"/>
              <a:t>マスター タイトルの書式設定</a:t>
            </a:r>
            <a:endParaRPr lang="en-US"/>
          </a:p>
        </p:txBody>
      </p:sp>
      <p:sp>
        <p:nvSpPr>
          <p:cNvPr id="3" name="図プレースホルダー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ja-JP" altLang="en-US" noProof="0" dirty="0"/>
              <a:t>アイコンをクリックして図を追加</a:t>
            </a:r>
            <a:endParaRPr lang="en-US" noProof="0" dirty="0"/>
          </a:p>
        </p:txBody>
      </p:sp>
      <p:sp>
        <p:nvSpPr>
          <p:cNvPr id="4" name="テキスト プレースホルダー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ja-JP" altLang="en-US"/>
              <a:t>マスター テキストの書式設定</a:t>
            </a:r>
          </a:p>
        </p:txBody>
      </p:sp>
      <p:sp>
        <p:nvSpPr>
          <p:cNvPr id="12" name="日付プレースホルダー 16">
            <a:extLst>
              <a:ext uri="{FF2B5EF4-FFF2-40B4-BE49-F238E27FC236}">
                <a16:creationId xmlns:a16="http://schemas.microsoft.com/office/drawing/2014/main" id="{2F86C483-B7B7-0E25-2EC4-72316F81EFF9}"/>
              </a:ext>
            </a:extLst>
          </p:cNvPr>
          <p:cNvSpPr>
            <a:spLocks noGrp="1"/>
          </p:cNvSpPr>
          <p:nvPr>
            <p:ph type="dt" sz="half" idx="10"/>
          </p:nvPr>
        </p:nvSpPr>
        <p:spPr/>
        <p:txBody>
          <a:bodyPr rtlCol="0"/>
          <a:lstStyle>
            <a:lvl1pPr>
              <a:defRPr/>
            </a:lvl1pPr>
          </a:lstStyle>
          <a:p>
            <a:pPr>
              <a:defRPr/>
            </a:pPr>
            <a:fld id="{B6DD7773-23E6-4D57-8051-D15BD2A6C6A4}" type="datetime1">
              <a:rPr lang="ja-JP" altLang="en-US"/>
              <a:pPr>
                <a:defRPr/>
              </a:pPr>
              <a:t>2023/6/22</a:t>
            </a:fld>
            <a:endParaRPr lang="ja-JP" altLang="en-US" dirty="0"/>
          </a:p>
        </p:txBody>
      </p:sp>
      <p:sp>
        <p:nvSpPr>
          <p:cNvPr id="13" name="スライド番号プレースホルダー 17">
            <a:extLst>
              <a:ext uri="{FF2B5EF4-FFF2-40B4-BE49-F238E27FC236}">
                <a16:creationId xmlns:a16="http://schemas.microsoft.com/office/drawing/2014/main" id="{59E828BC-4AB9-E762-2F5C-AD9DA58B954D}"/>
              </a:ext>
            </a:extLst>
          </p:cNvPr>
          <p:cNvSpPr>
            <a:spLocks noGrp="1"/>
          </p:cNvSpPr>
          <p:nvPr>
            <p:ph type="sldNum" sz="quarter" idx="11"/>
          </p:nvPr>
        </p:nvSpPr>
        <p:spPr/>
        <p:txBody>
          <a:bodyPr/>
          <a:lstStyle>
            <a:lvl1pPr>
              <a:defRPr/>
            </a:lvl1pPr>
          </a:lstStyle>
          <a:p>
            <a:pPr>
              <a:defRPr/>
            </a:pPr>
            <a:fld id="{D9FC9F6E-2499-4AC7-B64E-7CF96C5FF02F}" type="slidenum">
              <a:rPr lang="ja-JP" altLang="en-US"/>
              <a:pPr>
                <a:defRPr/>
              </a:pPr>
              <a:t>‹#›</a:t>
            </a:fld>
            <a:endParaRPr lang="ja-JP" altLang="en-US"/>
          </a:p>
        </p:txBody>
      </p:sp>
      <p:sp>
        <p:nvSpPr>
          <p:cNvPr id="14" name="フッター プレースホルダー 20">
            <a:extLst>
              <a:ext uri="{FF2B5EF4-FFF2-40B4-BE49-F238E27FC236}">
                <a16:creationId xmlns:a16="http://schemas.microsoft.com/office/drawing/2014/main" id="{E86CB588-21BD-5B76-DE73-E6298770FD5D}"/>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231422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直線コネクタ 15">
            <a:extLst>
              <a:ext uri="{FF2B5EF4-FFF2-40B4-BE49-F238E27FC236}">
                <a16:creationId xmlns:a16="http://schemas.microsoft.com/office/drawing/2014/main" id="{E810F5E8-D320-0948-B93F-566D5EC655C9}"/>
              </a:ext>
            </a:extLst>
          </p:cNvPr>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22" name="タイトル プレースホルダー 21">
            <a:extLst>
              <a:ext uri="{FF2B5EF4-FFF2-40B4-BE49-F238E27FC236}">
                <a16:creationId xmlns:a16="http://schemas.microsoft.com/office/drawing/2014/main" id="{5F936130-6E6C-089E-1782-BB538212DBEC}"/>
              </a:ext>
            </a:extLst>
          </p:cNvPr>
          <p:cNvSpPr>
            <a:spLocks noGrp="1"/>
          </p:cNvSpPr>
          <p:nvPr>
            <p:ph type="title"/>
          </p:nvPr>
        </p:nvSpPr>
        <p:spPr>
          <a:xfrm>
            <a:off x="457200" y="274638"/>
            <a:ext cx="7467600" cy="1143000"/>
          </a:xfrm>
          <a:prstGeom prst="rect">
            <a:avLst/>
          </a:prstGeom>
        </p:spPr>
        <p:txBody>
          <a:bodyPr vert="horz" anchor="b">
            <a:normAutofit/>
          </a:bodyPr>
          <a:lstStyle/>
          <a:p>
            <a:r>
              <a:rPr lang="ja-JP" altLang="en-US"/>
              <a:t>マスター タイトルの書式設定</a:t>
            </a:r>
            <a:endParaRPr lang="en-US"/>
          </a:p>
        </p:txBody>
      </p:sp>
      <p:sp>
        <p:nvSpPr>
          <p:cNvPr id="1028" name="テキスト プレースホルダー 12">
            <a:extLst>
              <a:ext uri="{FF2B5EF4-FFF2-40B4-BE49-F238E27FC236}">
                <a16:creationId xmlns:a16="http://schemas.microsoft.com/office/drawing/2014/main" id="{2F84C0BB-8382-E656-162D-68616DA49C26}"/>
              </a:ext>
            </a:extLst>
          </p:cNvPr>
          <p:cNvSpPr>
            <a:spLocks noGrp="1"/>
          </p:cNvSpPr>
          <p:nvPr>
            <p:ph type="body"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a:p>
        </p:txBody>
      </p:sp>
      <p:sp>
        <p:nvSpPr>
          <p:cNvPr id="14" name="日付プレースホルダー 13">
            <a:extLst>
              <a:ext uri="{FF2B5EF4-FFF2-40B4-BE49-F238E27FC236}">
                <a16:creationId xmlns:a16="http://schemas.microsoft.com/office/drawing/2014/main" id="{1B027DB5-386A-F48E-DB06-6AED70ADB041}"/>
              </a:ext>
            </a:extLst>
          </p:cNvPr>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1" sz="1200">
                <a:solidFill>
                  <a:schemeClr val="tx2"/>
                </a:solidFill>
                <a:latin typeface="+mn-lt"/>
                <a:ea typeface="+mn-ea"/>
              </a:defRPr>
            </a:lvl1pPr>
          </a:lstStyle>
          <a:p>
            <a:pPr>
              <a:defRPr/>
            </a:pPr>
            <a:fld id="{C9327D8D-6E1D-4C7A-A1AC-FFFA45F0BFB3}" type="datetime1">
              <a:rPr lang="ja-JP" altLang="en-US"/>
              <a:pPr>
                <a:defRPr/>
              </a:pPr>
              <a:t>2023/6/22</a:t>
            </a:fld>
            <a:endParaRPr lang="ja-JP" altLang="en-US" dirty="0"/>
          </a:p>
        </p:txBody>
      </p:sp>
      <p:sp>
        <p:nvSpPr>
          <p:cNvPr id="3" name="フッター プレースホルダー 2">
            <a:extLst>
              <a:ext uri="{FF2B5EF4-FFF2-40B4-BE49-F238E27FC236}">
                <a16:creationId xmlns:a16="http://schemas.microsoft.com/office/drawing/2014/main" id="{DCC4A32A-35B5-B96A-B19F-21B9DD313BBB}"/>
              </a:ext>
            </a:extLst>
          </p:cNvPr>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fontAlgn="auto" latinLnBrk="0" hangingPunct="1">
              <a:spcBef>
                <a:spcPts val="0"/>
              </a:spcBef>
              <a:spcAft>
                <a:spcPts val="0"/>
              </a:spcAft>
              <a:defRPr kumimoji="1" sz="1200">
                <a:solidFill>
                  <a:schemeClr val="tx2"/>
                </a:solidFill>
                <a:latin typeface="+mn-lt"/>
                <a:ea typeface="+mn-ea"/>
              </a:defRPr>
            </a:lvl1pPr>
          </a:lstStyle>
          <a:p>
            <a:pPr>
              <a:defRPr/>
            </a:pPr>
            <a:endParaRPr lang="ja-JP" altLang="en-US"/>
          </a:p>
        </p:txBody>
      </p:sp>
      <p:sp>
        <p:nvSpPr>
          <p:cNvPr id="7" name="直線コネクタ 6">
            <a:extLst>
              <a:ext uri="{FF2B5EF4-FFF2-40B4-BE49-F238E27FC236}">
                <a16:creationId xmlns:a16="http://schemas.microsoft.com/office/drawing/2014/main" id="{84BCD646-646B-F3EA-F938-D60006681935}"/>
              </a:ext>
            </a:extLst>
          </p:cNvPr>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032" name="直線コネクタ 8">
            <a:extLst>
              <a:ext uri="{FF2B5EF4-FFF2-40B4-BE49-F238E27FC236}">
                <a16:creationId xmlns:a16="http://schemas.microsoft.com/office/drawing/2014/main" id="{086DC797-349E-CDB1-3D9B-E587AB223DE3}"/>
              </a:ext>
            </a:extLst>
          </p:cNvPr>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 name="正方形/長方形 9">
            <a:extLst>
              <a:ext uri="{FF2B5EF4-FFF2-40B4-BE49-F238E27FC236}">
                <a16:creationId xmlns:a16="http://schemas.microsoft.com/office/drawing/2014/main" id="{953F8E32-AF30-5933-87DE-79366D618B85}"/>
              </a:ext>
            </a:extLst>
          </p:cNvPr>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034" name="直線コネクタ 10">
            <a:extLst>
              <a:ext uri="{FF2B5EF4-FFF2-40B4-BE49-F238E27FC236}">
                <a16:creationId xmlns:a16="http://schemas.microsoft.com/office/drawing/2014/main" id="{725CD7D7-B88E-041B-FF4D-92A75D74C13C}"/>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 name="円/楕円 11">
            <a:extLst>
              <a:ext uri="{FF2B5EF4-FFF2-40B4-BE49-F238E27FC236}">
                <a16:creationId xmlns:a16="http://schemas.microsoft.com/office/drawing/2014/main" id="{BD2D89F9-A4A2-F8A9-F4AA-0FE3D7C80DC2}"/>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23" name="スライド番号プレースホルダー 22">
            <a:extLst>
              <a:ext uri="{FF2B5EF4-FFF2-40B4-BE49-F238E27FC236}">
                <a16:creationId xmlns:a16="http://schemas.microsoft.com/office/drawing/2014/main" id="{F8CDF9A3-7C2E-C224-CB4F-A2B363C7828B}"/>
              </a:ext>
            </a:extLst>
          </p:cNvPr>
          <p:cNvSpPr>
            <a:spLocks noGrp="1"/>
          </p:cNvSpPr>
          <p:nvPr>
            <p:ph type="sldNum" sz="quarter" idx="4"/>
          </p:nvPr>
        </p:nvSpPr>
        <p:spPr>
          <a:xfrm>
            <a:off x="8129588" y="5734050"/>
            <a:ext cx="609600" cy="520700"/>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400" b="1">
                <a:solidFill>
                  <a:srgbClr val="FFFFFF"/>
                </a:solidFill>
                <a:latin typeface="Century Schoolbook" panose="02040604050505020304" pitchFamily="18" charset="0"/>
                <a:ea typeface="ＭＳ Ｐ明朝" panose="02020600040205080304" pitchFamily="18" charset="-128"/>
              </a:defRPr>
            </a:lvl1pPr>
          </a:lstStyle>
          <a:p>
            <a:pPr>
              <a:defRPr/>
            </a:pPr>
            <a:fld id="{81FDC6A2-B09A-4DAE-86A2-B440031A0831}"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8542" r:id="rId1"/>
    <p:sldLayoutId id="2147488543" r:id="rId2"/>
    <p:sldLayoutId id="2147488544" r:id="rId3"/>
    <p:sldLayoutId id="2147488537" r:id="rId4"/>
    <p:sldLayoutId id="2147488538" r:id="rId5"/>
    <p:sldLayoutId id="2147488545" r:id="rId6"/>
    <p:sldLayoutId id="2147488539" r:id="rId7"/>
    <p:sldLayoutId id="2147488546" r:id="rId8"/>
    <p:sldLayoutId id="2147488547" r:id="rId9"/>
    <p:sldLayoutId id="2147488540" r:id="rId10"/>
    <p:sldLayoutId id="2147488541" r:id="rId11"/>
  </p:sldLayoutIdLst>
  <p:hf hdr="0" ftr="0" dt="0"/>
  <p:txStyles>
    <p:titleStyle>
      <a:lvl1pPr algn="l" rtl="0" eaLnBrk="0" fontAlgn="base" hangingPunct="0">
        <a:spcBef>
          <a:spcPct val="0"/>
        </a:spcBef>
        <a:spcAft>
          <a:spcPct val="0"/>
        </a:spcAft>
        <a:defRPr kumimoji="1" sz="3000" kern="1200" cap="small">
          <a:solidFill>
            <a:schemeClr val="tx2"/>
          </a:solidFill>
          <a:latin typeface="+mj-lt"/>
          <a:ea typeface="+mj-ea"/>
          <a:cs typeface="+mj-cs"/>
        </a:defRPr>
      </a:lvl1pPr>
      <a:lvl2pPr algn="l" rtl="0" eaLnBrk="0" fontAlgn="base" hangingPunct="0">
        <a:spcBef>
          <a:spcPct val="0"/>
        </a:spcBef>
        <a:spcAft>
          <a:spcPct val="0"/>
        </a:spcAft>
        <a:defRPr kumimoji="1" sz="3000">
          <a:solidFill>
            <a:schemeClr val="tx2"/>
          </a:solidFill>
          <a:latin typeface="Century Schoolbook"/>
          <a:ea typeface="ＭＳ Ｐ明朝" pitchFamily="18" charset="-128"/>
        </a:defRPr>
      </a:lvl2pPr>
      <a:lvl3pPr algn="l" rtl="0" eaLnBrk="0" fontAlgn="base" hangingPunct="0">
        <a:spcBef>
          <a:spcPct val="0"/>
        </a:spcBef>
        <a:spcAft>
          <a:spcPct val="0"/>
        </a:spcAft>
        <a:defRPr kumimoji="1" sz="3000">
          <a:solidFill>
            <a:schemeClr val="tx2"/>
          </a:solidFill>
          <a:latin typeface="Century Schoolbook"/>
          <a:ea typeface="ＭＳ Ｐ明朝" pitchFamily="18" charset="-128"/>
        </a:defRPr>
      </a:lvl3pPr>
      <a:lvl4pPr algn="l" rtl="0" eaLnBrk="0" fontAlgn="base" hangingPunct="0">
        <a:spcBef>
          <a:spcPct val="0"/>
        </a:spcBef>
        <a:spcAft>
          <a:spcPct val="0"/>
        </a:spcAft>
        <a:defRPr kumimoji="1" sz="3000">
          <a:solidFill>
            <a:schemeClr val="tx2"/>
          </a:solidFill>
          <a:latin typeface="Century Schoolbook"/>
          <a:ea typeface="ＭＳ Ｐ明朝" pitchFamily="18" charset="-128"/>
        </a:defRPr>
      </a:lvl4pPr>
      <a:lvl5pPr algn="l" rtl="0" eaLnBrk="0" fontAlgn="base" hangingPunct="0">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p:titleStyle>
    <p:bodyStyle>
      <a:lvl1pPr marL="273050" indent="-273050" algn="l" rtl="0" eaLnBrk="0" fontAlgn="base" hangingPunct="0">
        <a:spcBef>
          <a:spcPts val="600"/>
        </a:spcBef>
        <a:spcAft>
          <a:spcPct val="0"/>
        </a:spcAft>
        <a:buClr>
          <a:schemeClr val="accent1"/>
        </a:buClr>
        <a:buSzPct val="70000"/>
        <a:buFont typeface="Wingdings" panose="05000000000000000000" pitchFamily="2" charset="2"/>
        <a:buChar char=""/>
        <a:defRPr kumimoji="1"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anose="05020102010507070707" pitchFamily="18" charset="2"/>
        <a:buChar char=""/>
        <a:defRPr kumimoji="1"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2AA0DF"/>
        </a:buClr>
        <a:buSzPct val="60000"/>
        <a:buFont typeface="Wingdings" panose="05000000000000000000" pitchFamily="2" charset="2"/>
        <a:buChar char=""/>
        <a:defRPr kumimoji="1"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ADD7FE"/>
        </a:buClr>
        <a:buSzPct val="60000"/>
        <a:buFont typeface="Wingdings" panose="05000000000000000000" pitchFamily="2" charset="2"/>
        <a:buChar char=""/>
        <a:defRPr kumimoji="1"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0C2E6"/>
        </a:buClr>
        <a:buSzPct val="68000"/>
        <a:buFont typeface="Wingdings 2" panose="05020102010507070707" pitchFamily="18" charset="2"/>
        <a:buChar char=""/>
        <a:defRPr kumimoji="1"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1"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1"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1"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1" sz="1400" kern="1200" baseline="0">
          <a:solidFill>
            <a:schemeClr val="tx2"/>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sv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 Id="rId4"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F42EFB8-704E-6672-05F2-9BA1E413E015}"/>
              </a:ext>
            </a:extLst>
          </p:cNvPr>
          <p:cNvSpPr/>
          <p:nvPr/>
        </p:nvSpPr>
        <p:spPr>
          <a:xfrm>
            <a:off x="0" y="0"/>
            <a:ext cx="9144000" cy="68580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2" name="タイトル 1">
            <a:extLst>
              <a:ext uri="{FF2B5EF4-FFF2-40B4-BE49-F238E27FC236}">
                <a16:creationId xmlns:a16="http://schemas.microsoft.com/office/drawing/2014/main" id="{78AA66B5-DF43-C0CD-1C94-B1436DBBF0F6}"/>
              </a:ext>
            </a:extLst>
          </p:cNvPr>
          <p:cNvSpPr>
            <a:spLocks noGrp="1"/>
          </p:cNvSpPr>
          <p:nvPr>
            <p:ph type="ctrTitle"/>
          </p:nvPr>
        </p:nvSpPr>
        <p:spPr>
          <a:xfrm>
            <a:off x="2503488" y="3479800"/>
            <a:ext cx="6172200" cy="1893888"/>
          </a:xfrm>
        </p:spPr>
        <p:txBody>
          <a:bodyPr>
            <a:normAutofit fontScale="90000"/>
          </a:bodyPr>
          <a:lstStyle/>
          <a:p>
            <a:pPr eaLnBrk="1" fontAlgn="auto" hangingPunct="1">
              <a:spcAft>
                <a:spcPts val="0"/>
              </a:spcAft>
              <a:defRPr/>
            </a:pPr>
            <a:r>
              <a:rPr lang="ja-JP" altLang="en-US" sz="31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下水道広報プラットホーム定時総会</a:t>
            </a:r>
            <a:br>
              <a:rPr lang="en-US" altLang="ja-JP" sz="40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700" dirty="0">
                <a:solidFill>
                  <a:schemeClr val="bg1"/>
                </a:solidFill>
              </a:rPr>
              <a:t>令和</a:t>
            </a:r>
            <a:r>
              <a:rPr lang="en-US" altLang="ja-JP" sz="2700" dirty="0">
                <a:solidFill>
                  <a:schemeClr val="bg1"/>
                </a:solidFill>
              </a:rPr>
              <a:t>4</a:t>
            </a:r>
            <a:r>
              <a:rPr lang="ja-JP" altLang="en-US" sz="2700" dirty="0">
                <a:solidFill>
                  <a:schemeClr val="bg1"/>
                </a:solidFill>
              </a:rPr>
              <a:t>年度事業報告</a:t>
            </a:r>
            <a:br>
              <a:rPr lang="en-US" altLang="ja-JP" dirty="0">
                <a:solidFill>
                  <a:schemeClr val="bg1"/>
                </a:solidFill>
              </a:rPr>
            </a:br>
            <a:r>
              <a:rPr lang="ja-JP" altLang="en-US" dirty="0">
                <a:solidFill>
                  <a:schemeClr val="bg1"/>
                </a:solidFill>
              </a:rPr>
              <a:t>　　</a:t>
            </a:r>
            <a:r>
              <a:rPr lang="ja-JP" altLang="en-US" sz="2700" dirty="0">
                <a:solidFill>
                  <a:schemeClr val="bg1"/>
                </a:solidFill>
              </a:rPr>
              <a:t>令和</a:t>
            </a:r>
            <a:r>
              <a:rPr lang="en-US" altLang="ja-JP" sz="2700" dirty="0">
                <a:solidFill>
                  <a:schemeClr val="bg1"/>
                </a:solidFill>
              </a:rPr>
              <a:t>5</a:t>
            </a:r>
            <a:r>
              <a:rPr lang="ja-JP" altLang="en-US" sz="2700" dirty="0">
                <a:solidFill>
                  <a:schemeClr val="bg1"/>
                </a:solidFill>
              </a:rPr>
              <a:t>年度事業計画（案）</a:t>
            </a:r>
          </a:p>
        </p:txBody>
      </p:sp>
      <p:pic>
        <p:nvPicPr>
          <p:cNvPr id="10244" name="図 10">
            <a:extLst>
              <a:ext uri="{FF2B5EF4-FFF2-40B4-BE49-F238E27FC236}">
                <a16:creationId xmlns:a16="http://schemas.microsoft.com/office/drawing/2014/main" id="{CFCFF557-3A62-6D9D-DFA8-78521B3251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5589588"/>
            <a:ext cx="1479550"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正方形/長方形 3">
            <a:extLst>
              <a:ext uri="{FF2B5EF4-FFF2-40B4-BE49-F238E27FC236}">
                <a16:creationId xmlns:a16="http://schemas.microsoft.com/office/drawing/2014/main" id="{2C980C2D-4D13-9E0F-50F6-B819DA40E78E}"/>
              </a:ext>
            </a:extLst>
          </p:cNvPr>
          <p:cNvSpPr/>
          <p:nvPr/>
        </p:nvSpPr>
        <p:spPr>
          <a:xfrm>
            <a:off x="6516688" y="123825"/>
            <a:ext cx="230505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schemeClr val="tx1"/>
                </a:solidFill>
              </a:rPr>
              <a:t>第</a:t>
            </a:r>
            <a:r>
              <a:rPr lang="en-US" altLang="ja-JP" dirty="0">
                <a:solidFill>
                  <a:schemeClr val="tx1"/>
                </a:solidFill>
              </a:rPr>
              <a:t>1</a:t>
            </a:r>
            <a:r>
              <a:rPr lang="ja-JP" altLang="en-US" dirty="0">
                <a:solidFill>
                  <a:schemeClr val="tx1"/>
                </a:solidFill>
              </a:rPr>
              <a:t>号議案、３号議案</a:t>
            </a:r>
          </a:p>
        </p:txBody>
      </p:sp>
      <p:pic>
        <p:nvPicPr>
          <p:cNvPr id="6" name="図 5">
            <a:extLst>
              <a:ext uri="{FF2B5EF4-FFF2-40B4-BE49-F238E27FC236}">
                <a16:creationId xmlns:a16="http://schemas.microsoft.com/office/drawing/2014/main" id="{C8FCFCDB-C0CC-ACF9-F162-A02550F1C5CE}"/>
              </a:ext>
            </a:extLst>
          </p:cNvPr>
          <p:cNvPicPr>
            <a:picLocks noChangeAspect="1"/>
          </p:cNvPicPr>
          <p:nvPr/>
        </p:nvPicPr>
        <p:blipFill>
          <a:blip r:embed="rId3"/>
          <a:stretch>
            <a:fillRect/>
          </a:stretch>
        </p:blipFill>
        <p:spPr>
          <a:xfrm>
            <a:off x="3707904" y="660586"/>
            <a:ext cx="4470630" cy="302275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9</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マンホールサミット</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2701804539"/>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マンホールの蓋等の魅力を発信</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する。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下水道の役割・機能の理解を促進</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。下水道の</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認知拡大</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マンホール蓋から</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下水道の認知促進への施策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。企画・運営の能力向上。人的リソース・財源リソースの拡充。</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マンホールサミット</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in</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所沢を開催。来場者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14,000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（目標</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6,000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人</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計画比</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233</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）。グッズ売上</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1.2</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。重ね捺しスタンプラリーの新イベント実施。</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岡崎市開催に向け</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政策広報、地域広報、広報の相乗効果等を検討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。予算的自立に向けた協賛枠拡大を検討。</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来場者対応等に課題。丁寧なマニュアル準備。</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下水道認知につながる企画が不足</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下水道の理解促進や</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PJ</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遂行の方法に課題。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円滑な遂行、目的に沿った企画設定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を図る。</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E5E1A545-852D-EEBE-C5BC-8EEC5E988D46}"/>
              </a:ext>
            </a:extLst>
          </p:cNvPr>
          <p:cNvPicPr>
            <a:picLocks noChangeAspect="1"/>
          </p:cNvPicPr>
          <p:nvPr/>
        </p:nvPicPr>
        <p:blipFill>
          <a:blip r:embed="rId2"/>
          <a:stretch>
            <a:fillRect/>
          </a:stretch>
        </p:blipFill>
        <p:spPr>
          <a:xfrm>
            <a:off x="515028" y="869257"/>
            <a:ext cx="3120867" cy="1726723"/>
          </a:xfrm>
          <a:prstGeom prst="rect">
            <a:avLst/>
          </a:prstGeom>
        </p:spPr>
      </p:pic>
      <p:pic>
        <p:nvPicPr>
          <p:cNvPr id="15" name="図 14">
            <a:extLst>
              <a:ext uri="{FF2B5EF4-FFF2-40B4-BE49-F238E27FC236}">
                <a16:creationId xmlns:a16="http://schemas.microsoft.com/office/drawing/2014/main" id="{7DFE16E4-DB51-AABB-1E81-070C514B59CD}"/>
              </a:ext>
            </a:extLst>
          </p:cNvPr>
          <p:cNvPicPr>
            <a:picLocks noChangeAspect="1"/>
          </p:cNvPicPr>
          <p:nvPr/>
        </p:nvPicPr>
        <p:blipFill>
          <a:blip r:embed="rId3"/>
          <a:stretch>
            <a:fillRect/>
          </a:stretch>
        </p:blipFill>
        <p:spPr>
          <a:xfrm>
            <a:off x="3779912" y="875360"/>
            <a:ext cx="2385171" cy="1720620"/>
          </a:xfrm>
          <a:prstGeom prst="rect">
            <a:avLst/>
          </a:prstGeom>
        </p:spPr>
      </p:pic>
      <p:pic>
        <p:nvPicPr>
          <p:cNvPr id="19" name="図 18">
            <a:extLst>
              <a:ext uri="{FF2B5EF4-FFF2-40B4-BE49-F238E27FC236}">
                <a16:creationId xmlns:a16="http://schemas.microsoft.com/office/drawing/2014/main" id="{2D899A9C-F22A-F4F3-2594-45C2B8F4FE11}"/>
              </a:ext>
            </a:extLst>
          </p:cNvPr>
          <p:cNvPicPr>
            <a:picLocks noChangeAspect="1"/>
          </p:cNvPicPr>
          <p:nvPr/>
        </p:nvPicPr>
        <p:blipFill>
          <a:blip r:embed="rId4"/>
          <a:stretch>
            <a:fillRect/>
          </a:stretch>
        </p:blipFill>
        <p:spPr>
          <a:xfrm>
            <a:off x="6372200" y="874338"/>
            <a:ext cx="1973299" cy="1720620"/>
          </a:xfrm>
          <a:prstGeom prst="rect">
            <a:avLst/>
          </a:prstGeom>
        </p:spPr>
      </p:pic>
      <p:sp>
        <p:nvSpPr>
          <p:cNvPr id="5" name="テキスト ボックス 4">
            <a:extLst>
              <a:ext uri="{FF2B5EF4-FFF2-40B4-BE49-F238E27FC236}">
                <a16:creationId xmlns:a16="http://schemas.microsoft.com/office/drawing/2014/main" id="{25442539-1439-42DF-F362-835FA2B4653B}"/>
              </a:ext>
            </a:extLst>
          </p:cNvPr>
          <p:cNvSpPr txBox="1"/>
          <p:nvPr/>
        </p:nvSpPr>
        <p:spPr>
          <a:xfrm>
            <a:off x="2843808" y="2348880"/>
            <a:ext cx="780983" cy="253916"/>
          </a:xfrm>
          <a:prstGeom prst="rect">
            <a:avLst/>
          </a:prstGeom>
          <a:noFill/>
        </p:spPr>
        <p:txBody>
          <a:bodyPr wrap="none" rtlCol="0">
            <a:spAutoFit/>
          </a:bodyPr>
          <a:lstStyle/>
          <a:p>
            <a:r>
              <a:rPr kumimoji="1" lang="ja-JP" altLang="en-US" sz="1050" b="1" dirty="0">
                <a:solidFill>
                  <a:schemeClr val="bg1"/>
                </a:solidFill>
              </a:rPr>
              <a:t>メイン会場</a:t>
            </a:r>
            <a:endParaRPr kumimoji="1" lang="ja-JP" altLang="en-US" b="1" dirty="0">
              <a:solidFill>
                <a:schemeClr val="bg1"/>
              </a:solidFill>
            </a:endParaRPr>
          </a:p>
        </p:txBody>
      </p:sp>
      <p:sp>
        <p:nvSpPr>
          <p:cNvPr id="7" name="テキスト ボックス 6">
            <a:extLst>
              <a:ext uri="{FF2B5EF4-FFF2-40B4-BE49-F238E27FC236}">
                <a16:creationId xmlns:a16="http://schemas.microsoft.com/office/drawing/2014/main" id="{F12D04D1-AAD5-A7AB-2A27-FE86B0B1ECB2}"/>
              </a:ext>
            </a:extLst>
          </p:cNvPr>
          <p:cNvSpPr txBox="1"/>
          <p:nvPr/>
        </p:nvSpPr>
        <p:spPr>
          <a:xfrm>
            <a:off x="4472575" y="2382996"/>
            <a:ext cx="1755609" cy="253916"/>
          </a:xfrm>
          <a:prstGeom prst="rect">
            <a:avLst/>
          </a:prstGeom>
          <a:noFill/>
        </p:spPr>
        <p:txBody>
          <a:bodyPr wrap="none" rtlCol="0">
            <a:spAutoFit/>
          </a:bodyPr>
          <a:lstStyle/>
          <a:p>
            <a:r>
              <a:rPr lang="ja-JP" altLang="en-US" sz="1050" b="1" dirty="0">
                <a:solidFill>
                  <a:schemeClr val="bg1"/>
                </a:solidFill>
              </a:rPr>
              <a:t>全国のマンホール蓋が集合</a:t>
            </a:r>
            <a:endParaRPr kumimoji="1" lang="ja-JP" altLang="en-US" b="1" dirty="0">
              <a:solidFill>
                <a:schemeClr val="bg1"/>
              </a:solidFill>
            </a:endParaRPr>
          </a:p>
        </p:txBody>
      </p:sp>
      <p:sp>
        <p:nvSpPr>
          <p:cNvPr id="8" name="テキスト ボックス 7">
            <a:extLst>
              <a:ext uri="{FF2B5EF4-FFF2-40B4-BE49-F238E27FC236}">
                <a16:creationId xmlns:a16="http://schemas.microsoft.com/office/drawing/2014/main" id="{CAFFABF7-E7CD-AA94-EAE3-067CEAC6FA13}"/>
              </a:ext>
            </a:extLst>
          </p:cNvPr>
          <p:cNvSpPr txBox="1"/>
          <p:nvPr/>
        </p:nvSpPr>
        <p:spPr>
          <a:xfrm>
            <a:off x="7233941" y="2382996"/>
            <a:ext cx="1154483" cy="253916"/>
          </a:xfrm>
          <a:prstGeom prst="rect">
            <a:avLst/>
          </a:prstGeom>
          <a:noFill/>
        </p:spPr>
        <p:txBody>
          <a:bodyPr wrap="none" rtlCol="0">
            <a:spAutoFit/>
          </a:bodyPr>
          <a:lstStyle/>
          <a:p>
            <a:r>
              <a:rPr lang="ja-JP" altLang="en-US" sz="1050" b="1" dirty="0">
                <a:solidFill>
                  <a:schemeClr val="bg1"/>
                </a:solidFill>
              </a:rPr>
              <a:t>重ね捺しスタンプ</a:t>
            </a:r>
            <a:endParaRPr kumimoji="1" lang="ja-JP" altLang="en-US" b="1" dirty="0">
              <a:solidFill>
                <a:schemeClr val="bg1"/>
              </a:solidFill>
            </a:endParaRPr>
          </a:p>
        </p:txBody>
      </p:sp>
    </p:spTree>
    <p:extLst>
      <p:ext uri="{BB962C8B-B14F-4D97-AF65-F5344CB8AC3E}">
        <p14:creationId xmlns:p14="http://schemas.microsoft.com/office/powerpoint/2010/main" val="4163678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10</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エコプロ</a:t>
            </a:r>
          </a:p>
        </p:txBody>
      </p:sp>
      <p:graphicFrame>
        <p:nvGraphicFramePr>
          <p:cNvPr id="7" name="表 6">
            <a:extLst>
              <a:ext uri="{FF2B5EF4-FFF2-40B4-BE49-F238E27FC236}">
                <a16:creationId xmlns:a16="http://schemas.microsoft.com/office/drawing/2014/main" id="{2E3DF9E1-748B-3677-24DF-675FA0D9A298}"/>
              </a:ext>
            </a:extLst>
          </p:cNvPr>
          <p:cNvGraphicFramePr>
            <a:graphicFrameLocks noGrp="1"/>
          </p:cNvGraphicFramePr>
          <p:nvPr>
            <p:extLst>
              <p:ext uri="{D42A27DB-BD31-4B8C-83A1-F6EECF244321}">
                <p14:modId xmlns:p14="http://schemas.microsoft.com/office/powerpoint/2010/main" val="1035094605"/>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国内最大級の環境展示会の来場者（市民や小中学生クラス単位等）に向け、</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生活に欠かすことのできない水循環を訴求</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来場者へのより丁寧な対応（展示・説明方法）を検討。財源の確保が厳しくなる中、</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協賛金のみで出展できる方法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等を検討。</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4,300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が来場。展示の分かりやすさのアンケートに「大変わかりやすかった」「わかりやすかった」が</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9</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割</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。見学者の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理解度が高かった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R4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の目標数値を達成。ブースに入りきらない時間帯があるほど、</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ブース規模に比して多くの来場</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展示品質も向上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ブースが見学者であふれることがあるので、</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説明の仕方等の工夫が必要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協賛金募集の方法や金額について十分な検討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が必要。</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実行委員会形式で効率よく進んだ。</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説明員も来場者とふれあって意識が高まった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。協賛金の募集方法等については早くからの議論が必要。</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10" name="図 9">
            <a:extLst>
              <a:ext uri="{FF2B5EF4-FFF2-40B4-BE49-F238E27FC236}">
                <a16:creationId xmlns:a16="http://schemas.microsoft.com/office/drawing/2014/main" id="{2CF8F605-8C2F-CA8F-EB9B-7FBCB0A1CFA2}"/>
              </a:ext>
            </a:extLst>
          </p:cNvPr>
          <p:cNvPicPr>
            <a:picLocks noChangeAspect="1"/>
          </p:cNvPicPr>
          <p:nvPr/>
        </p:nvPicPr>
        <p:blipFill>
          <a:blip r:embed="rId2"/>
          <a:stretch>
            <a:fillRect/>
          </a:stretch>
        </p:blipFill>
        <p:spPr>
          <a:xfrm>
            <a:off x="4283968" y="800968"/>
            <a:ext cx="3895572" cy="1776988"/>
          </a:xfrm>
          <a:prstGeom prst="rect">
            <a:avLst/>
          </a:prstGeom>
        </p:spPr>
      </p:pic>
      <p:pic>
        <p:nvPicPr>
          <p:cNvPr id="14" name="図 13">
            <a:extLst>
              <a:ext uri="{FF2B5EF4-FFF2-40B4-BE49-F238E27FC236}">
                <a16:creationId xmlns:a16="http://schemas.microsoft.com/office/drawing/2014/main" id="{0C1B0A4A-E3CF-5768-B418-5BE0AC240B74}"/>
              </a:ext>
            </a:extLst>
          </p:cNvPr>
          <p:cNvPicPr>
            <a:picLocks noChangeAspect="1"/>
          </p:cNvPicPr>
          <p:nvPr/>
        </p:nvPicPr>
        <p:blipFill>
          <a:blip r:embed="rId3"/>
          <a:stretch>
            <a:fillRect/>
          </a:stretch>
        </p:blipFill>
        <p:spPr>
          <a:xfrm>
            <a:off x="595577" y="800968"/>
            <a:ext cx="3184335" cy="1776988"/>
          </a:xfrm>
          <a:prstGeom prst="rect">
            <a:avLst/>
          </a:prstGeom>
        </p:spPr>
      </p:pic>
      <p:sp>
        <p:nvSpPr>
          <p:cNvPr id="15" name="テキスト ボックス 14">
            <a:extLst>
              <a:ext uri="{FF2B5EF4-FFF2-40B4-BE49-F238E27FC236}">
                <a16:creationId xmlns:a16="http://schemas.microsoft.com/office/drawing/2014/main" id="{23769765-2574-95AC-20A5-99757BEA8C31}"/>
              </a:ext>
            </a:extLst>
          </p:cNvPr>
          <p:cNvSpPr txBox="1"/>
          <p:nvPr/>
        </p:nvSpPr>
        <p:spPr>
          <a:xfrm>
            <a:off x="2711991" y="2348880"/>
            <a:ext cx="1067921" cy="253916"/>
          </a:xfrm>
          <a:prstGeom prst="rect">
            <a:avLst/>
          </a:prstGeom>
          <a:noFill/>
        </p:spPr>
        <p:txBody>
          <a:bodyPr wrap="none" rtlCol="0">
            <a:spAutoFit/>
          </a:bodyPr>
          <a:lstStyle/>
          <a:p>
            <a:r>
              <a:rPr lang="en-US" altLang="ja-JP" sz="1050" b="1" dirty="0">
                <a:solidFill>
                  <a:schemeClr val="bg1"/>
                </a:solidFill>
              </a:rPr>
              <a:t>4,300</a:t>
            </a:r>
            <a:r>
              <a:rPr lang="ja-JP" altLang="en-US" sz="1050" b="1" dirty="0">
                <a:solidFill>
                  <a:schemeClr val="bg1"/>
                </a:solidFill>
              </a:rPr>
              <a:t>人が来場</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965B5CDC-2D9F-8E83-0803-9B9DF81D792D}"/>
              </a:ext>
            </a:extLst>
          </p:cNvPr>
          <p:cNvSpPr txBox="1"/>
          <p:nvPr/>
        </p:nvSpPr>
        <p:spPr>
          <a:xfrm>
            <a:off x="6444208" y="2348880"/>
            <a:ext cx="1723549" cy="253916"/>
          </a:xfrm>
          <a:prstGeom prst="rect">
            <a:avLst/>
          </a:prstGeom>
          <a:noFill/>
        </p:spPr>
        <p:txBody>
          <a:bodyPr wrap="none" rtlCol="0">
            <a:spAutoFit/>
          </a:bodyPr>
          <a:lstStyle/>
          <a:p>
            <a:r>
              <a:rPr kumimoji="1" lang="ja-JP" altLang="en-US" sz="1050" b="1" dirty="0">
                <a:solidFill>
                  <a:schemeClr val="bg1"/>
                </a:solidFill>
              </a:rPr>
              <a:t>水の天使が水の循環を</a:t>
            </a:r>
            <a:r>
              <a:rPr kumimoji="1" lang="en-US" altLang="ja-JP" sz="1050" b="1" dirty="0">
                <a:solidFill>
                  <a:schemeClr val="bg1"/>
                </a:solidFill>
              </a:rPr>
              <a:t>PR</a:t>
            </a:r>
            <a:endParaRPr kumimoji="1" lang="ja-JP" altLang="en-US" b="1" dirty="0">
              <a:solidFill>
                <a:schemeClr val="bg1"/>
              </a:solidFill>
            </a:endParaRPr>
          </a:p>
        </p:txBody>
      </p:sp>
    </p:spTree>
    <p:extLst>
      <p:ext uri="{BB962C8B-B14F-4D97-AF65-F5344CB8AC3E}">
        <p14:creationId xmlns:p14="http://schemas.microsoft.com/office/powerpoint/2010/main" val="3973732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11</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下水道展（スイスイ下水道研究所）</a:t>
            </a:r>
          </a:p>
        </p:txBody>
      </p:sp>
      <p:graphicFrame>
        <p:nvGraphicFramePr>
          <p:cNvPr id="5" name="表 4">
            <a:extLst>
              <a:ext uri="{FF2B5EF4-FFF2-40B4-BE49-F238E27FC236}">
                <a16:creationId xmlns:a16="http://schemas.microsoft.com/office/drawing/2014/main" id="{79D01CA0-7689-C589-0AF9-B2F3999EEC56}"/>
              </a:ext>
            </a:extLst>
          </p:cNvPr>
          <p:cNvGraphicFramePr>
            <a:graphicFrameLocks noGrp="1"/>
          </p:cNvGraphicFramePr>
          <p:nvPr>
            <p:extLst>
              <p:ext uri="{D42A27DB-BD31-4B8C-83A1-F6EECF244321}">
                <p14:modId xmlns:p14="http://schemas.microsoft.com/office/powerpoint/2010/main" val="2145458821"/>
              </p:ext>
            </p:extLst>
          </p:nvPr>
        </p:nvGraphicFramePr>
        <p:xfrm>
          <a:off x="514673" y="2813040"/>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下水道展パブリックゾーンの一般来場者に対して</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下水道事業を分かりやすく紹介する企画の協力</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下水道が市民生活に無くてはならないものと実感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してもらう。そのための展示方法等の改善を図る。</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下水道展</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'22</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東京におけるスイスイ下水道研究所の企画に協力。</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これまで</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9</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回の企画・運営に協力</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した。その中で蓄積された</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ノウハウを次の担当へ引き継ぐ段階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にある。</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開催地の自治体とのコラボで企画内容を検討するため、</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ノウハウの伝達が難しい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関係各所の人事異動を考慮した計画立案の必要性あり。会期中は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来場者数等の目標が達成できた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90F3B466-B465-8F59-38FE-90D949905DDA}"/>
              </a:ext>
            </a:extLst>
          </p:cNvPr>
          <p:cNvPicPr>
            <a:picLocks noChangeAspect="1"/>
          </p:cNvPicPr>
          <p:nvPr/>
        </p:nvPicPr>
        <p:blipFill>
          <a:blip r:embed="rId2"/>
          <a:stretch>
            <a:fillRect/>
          </a:stretch>
        </p:blipFill>
        <p:spPr>
          <a:xfrm>
            <a:off x="519193" y="801402"/>
            <a:ext cx="2540640" cy="1905480"/>
          </a:xfrm>
          <a:prstGeom prst="rect">
            <a:avLst/>
          </a:prstGeom>
        </p:spPr>
      </p:pic>
      <p:pic>
        <p:nvPicPr>
          <p:cNvPr id="7" name="図 6">
            <a:extLst>
              <a:ext uri="{FF2B5EF4-FFF2-40B4-BE49-F238E27FC236}">
                <a16:creationId xmlns:a16="http://schemas.microsoft.com/office/drawing/2014/main" id="{34373E83-572D-1A58-E379-325AA787BB4C}"/>
              </a:ext>
            </a:extLst>
          </p:cNvPr>
          <p:cNvPicPr>
            <a:picLocks noChangeAspect="1"/>
          </p:cNvPicPr>
          <p:nvPr/>
        </p:nvPicPr>
        <p:blipFill>
          <a:blip r:embed="rId3"/>
          <a:stretch>
            <a:fillRect/>
          </a:stretch>
        </p:blipFill>
        <p:spPr>
          <a:xfrm>
            <a:off x="3178800" y="812477"/>
            <a:ext cx="2529760" cy="1894405"/>
          </a:xfrm>
          <a:prstGeom prst="rect">
            <a:avLst/>
          </a:prstGeom>
        </p:spPr>
      </p:pic>
      <p:pic>
        <p:nvPicPr>
          <p:cNvPr id="8" name="図 7">
            <a:extLst>
              <a:ext uri="{FF2B5EF4-FFF2-40B4-BE49-F238E27FC236}">
                <a16:creationId xmlns:a16="http://schemas.microsoft.com/office/drawing/2014/main" id="{AA8D4AE0-75F6-7D70-02DD-E6EF5AEF1253}"/>
              </a:ext>
            </a:extLst>
          </p:cNvPr>
          <p:cNvPicPr>
            <a:picLocks noChangeAspect="1"/>
          </p:cNvPicPr>
          <p:nvPr/>
        </p:nvPicPr>
        <p:blipFill>
          <a:blip r:embed="rId4"/>
          <a:stretch>
            <a:fillRect/>
          </a:stretch>
        </p:blipFill>
        <p:spPr>
          <a:xfrm>
            <a:off x="5819148" y="800968"/>
            <a:ext cx="2541219" cy="1905914"/>
          </a:xfrm>
          <a:prstGeom prst="rect">
            <a:avLst/>
          </a:prstGeom>
        </p:spPr>
      </p:pic>
    </p:spTree>
    <p:extLst>
      <p:ext uri="{BB962C8B-B14F-4D97-AF65-F5344CB8AC3E}">
        <p14:creationId xmlns:p14="http://schemas.microsoft.com/office/powerpoint/2010/main" val="4157469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12</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早慶レガッタ</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2624596642"/>
              </p:ext>
            </p:extLst>
          </p:nvPr>
        </p:nvGraphicFramePr>
        <p:xfrm>
          <a:off x="514673" y="2882384"/>
          <a:ext cx="7840340" cy="3642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隅田川の再生に下水道整備が深く関わっており</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、早慶レガッタを支えることを通じて、観客に</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下水道の価値を広く伝えていく</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下水道と早慶レガッタの関係を、早慶レガッタの観客や関係者に理解してもらい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、浸透させる。動画再生回数：</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20,000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レース合間で下水道動画、協賛企業動画配信。</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約</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14,800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（配信後</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1</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週間）（ユニーク視聴者数：約</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6,800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2023</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月</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10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日現在：</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約</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16,000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回再生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学生スポーツは毎年、新規に本活動を認知する層が一定数いる。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永続的に推進し、下水道の認知度を向上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させる。</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会場に大型ビジョンを設置していた頃と今のライブ配信は評価方法が違う。大型ビジョンによる下水道広報とライブ配信視聴の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効果の比較</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を行う。</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ライブ配信に注力し、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下水道・協賛企業の認知度向上に貢献</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したい。</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8" name="図 7">
            <a:extLst>
              <a:ext uri="{FF2B5EF4-FFF2-40B4-BE49-F238E27FC236}">
                <a16:creationId xmlns:a16="http://schemas.microsoft.com/office/drawing/2014/main" id="{73E42CBA-6CC7-92A5-4123-60C72B8930B4}"/>
              </a:ext>
            </a:extLst>
          </p:cNvPr>
          <p:cNvPicPr>
            <a:picLocks noChangeAspect="1"/>
          </p:cNvPicPr>
          <p:nvPr/>
        </p:nvPicPr>
        <p:blipFill>
          <a:blip r:embed="rId2"/>
          <a:stretch>
            <a:fillRect/>
          </a:stretch>
        </p:blipFill>
        <p:spPr>
          <a:xfrm>
            <a:off x="502710" y="880026"/>
            <a:ext cx="5747045" cy="1828894"/>
          </a:xfrm>
          <a:prstGeom prst="rect">
            <a:avLst/>
          </a:prstGeom>
        </p:spPr>
      </p:pic>
      <p:pic>
        <p:nvPicPr>
          <p:cNvPr id="15" name="図 14">
            <a:extLst>
              <a:ext uri="{FF2B5EF4-FFF2-40B4-BE49-F238E27FC236}">
                <a16:creationId xmlns:a16="http://schemas.microsoft.com/office/drawing/2014/main" id="{AE67AB78-FFD0-C137-0D8F-F8F350B0BDC9}"/>
              </a:ext>
            </a:extLst>
          </p:cNvPr>
          <p:cNvPicPr>
            <a:picLocks noChangeAspect="1"/>
          </p:cNvPicPr>
          <p:nvPr/>
        </p:nvPicPr>
        <p:blipFill>
          <a:blip r:embed="rId3"/>
          <a:stretch>
            <a:fillRect/>
          </a:stretch>
        </p:blipFill>
        <p:spPr>
          <a:xfrm>
            <a:off x="6372200" y="880026"/>
            <a:ext cx="2117997" cy="1828894"/>
          </a:xfrm>
          <a:prstGeom prst="rect">
            <a:avLst/>
          </a:prstGeom>
        </p:spPr>
      </p:pic>
      <p:sp>
        <p:nvSpPr>
          <p:cNvPr id="16" name="テキスト ボックス 15">
            <a:extLst>
              <a:ext uri="{FF2B5EF4-FFF2-40B4-BE49-F238E27FC236}">
                <a16:creationId xmlns:a16="http://schemas.microsoft.com/office/drawing/2014/main" id="{22F9E3C2-47FE-BD9A-D748-4DE2D467BDB8}"/>
              </a:ext>
            </a:extLst>
          </p:cNvPr>
          <p:cNvSpPr txBox="1"/>
          <p:nvPr/>
        </p:nvSpPr>
        <p:spPr>
          <a:xfrm>
            <a:off x="6780164" y="2492896"/>
            <a:ext cx="1680268" cy="253916"/>
          </a:xfrm>
          <a:prstGeom prst="rect">
            <a:avLst/>
          </a:prstGeom>
          <a:noFill/>
        </p:spPr>
        <p:txBody>
          <a:bodyPr wrap="none" rtlCol="0">
            <a:spAutoFit/>
          </a:bodyPr>
          <a:lstStyle/>
          <a:p>
            <a:r>
              <a:rPr lang="ja-JP" altLang="en-US" sz="1050" b="1" dirty="0">
                <a:solidFill>
                  <a:schemeClr val="bg1"/>
                </a:solidFill>
              </a:rPr>
              <a:t>レースの模様をライブ配信</a:t>
            </a:r>
            <a:endParaRPr kumimoji="1" lang="ja-JP" altLang="en-US" b="1" dirty="0">
              <a:solidFill>
                <a:schemeClr val="bg1"/>
              </a:solidFill>
            </a:endParaRPr>
          </a:p>
        </p:txBody>
      </p:sp>
      <p:sp>
        <p:nvSpPr>
          <p:cNvPr id="19" name="テキスト ボックス 18">
            <a:extLst>
              <a:ext uri="{FF2B5EF4-FFF2-40B4-BE49-F238E27FC236}">
                <a16:creationId xmlns:a16="http://schemas.microsoft.com/office/drawing/2014/main" id="{BE7CC325-3BCE-0B39-256C-8EAED3BD3D03}"/>
              </a:ext>
            </a:extLst>
          </p:cNvPr>
          <p:cNvSpPr txBox="1"/>
          <p:nvPr/>
        </p:nvSpPr>
        <p:spPr>
          <a:xfrm>
            <a:off x="3923928" y="2492896"/>
            <a:ext cx="2385589" cy="253916"/>
          </a:xfrm>
          <a:prstGeom prst="rect">
            <a:avLst/>
          </a:prstGeom>
          <a:noFill/>
        </p:spPr>
        <p:txBody>
          <a:bodyPr wrap="none" rtlCol="0">
            <a:spAutoFit/>
          </a:bodyPr>
          <a:lstStyle/>
          <a:p>
            <a:r>
              <a:rPr lang="ja-JP" altLang="en-US" sz="1050" b="1" dirty="0">
                <a:solidFill>
                  <a:schemeClr val="bg1"/>
                </a:solidFill>
              </a:rPr>
              <a:t>下水道の整備で復活した早慶レガッタ</a:t>
            </a:r>
            <a:endParaRPr kumimoji="1" lang="ja-JP" altLang="en-US" b="1" dirty="0">
              <a:solidFill>
                <a:schemeClr val="bg1"/>
              </a:solidFill>
            </a:endParaRPr>
          </a:p>
        </p:txBody>
      </p:sp>
    </p:spTree>
    <p:extLst>
      <p:ext uri="{BB962C8B-B14F-4D97-AF65-F5344CB8AC3E}">
        <p14:creationId xmlns:p14="http://schemas.microsoft.com/office/powerpoint/2010/main" val="991169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0293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13</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会員向けの活動</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コミュニケーション研究会</a:t>
            </a:r>
          </a:p>
        </p:txBody>
      </p:sp>
      <p:pic>
        <p:nvPicPr>
          <p:cNvPr id="15" name="図 14">
            <a:extLst>
              <a:ext uri="{FF2B5EF4-FFF2-40B4-BE49-F238E27FC236}">
                <a16:creationId xmlns:a16="http://schemas.microsoft.com/office/drawing/2014/main" id="{5FE520B6-8653-D18A-CA05-44EA256D3827}"/>
              </a:ext>
            </a:extLst>
          </p:cNvPr>
          <p:cNvPicPr>
            <a:picLocks noChangeAspect="1"/>
          </p:cNvPicPr>
          <p:nvPr/>
        </p:nvPicPr>
        <p:blipFill>
          <a:blip r:embed="rId2"/>
          <a:stretch>
            <a:fillRect/>
          </a:stretch>
        </p:blipFill>
        <p:spPr>
          <a:xfrm>
            <a:off x="3970666" y="842279"/>
            <a:ext cx="3041806" cy="1759040"/>
          </a:xfrm>
          <a:prstGeom prst="rect">
            <a:avLst/>
          </a:prstGeom>
        </p:spPr>
      </p:pic>
      <p:pic>
        <p:nvPicPr>
          <p:cNvPr id="25" name="図 24">
            <a:extLst>
              <a:ext uri="{FF2B5EF4-FFF2-40B4-BE49-F238E27FC236}">
                <a16:creationId xmlns:a16="http://schemas.microsoft.com/office/drawing/2014/main" id="{EDA1D96D-F56B-BA84-5786-ABCAEBCE8E7C}"/>
              </a:ext>
            </a:extLst>
          </p:cNvPr>
          <p:cNvPicPr>
            <a:picLocks noChangeAspect="1"/>
          </p:cNvPicPr>
          <p:nvPr/>
        </p:nvPicPr>
        <p:blipFill>
          <a:blip r:embed="rId3"/>
          <a:stretch>
            <a:fillRect/>
          </a:stretch>
        </p:blipFill>
        <p:spPr>
          <a:xfrm>
            <a:off x="586290" y="836913"/>
            <a:ext cx="3150468" cy="1750260"/>
          </a:xfrm>
          <a:prstGeom prst="rect">
            <a:avLst/>
          </a:prstGeom>
        </p:spPr>
      </p:pic>
      <p:graphicFrame>
        <p:nvGraphicFramePr>
          <p:cNvPr id="5" name="表 4">
            <a:extLst>
              <a:ext uri="{FF2B5EF4-FFF2-40B4-BE49-F238E27FC236}">
                <a16:creationId xmlns:a16="http://schemas.microsoft.com/office/drawing/2014/main" id="{61FB78C6-49BC-65F3-2341-FF15647348BD}"/>
              </a:ext>
            </a:extLst>
          </p:cNvPr>
          <p:cNvGraphicFramePr>
            <a:graphicFrameLocks noGrp="1"/>
          </p:cNvGraphicFramePr>
          <p:nvPr>
            <p:extLst>
              <p:ext uri="{D42A27DB-BD31-4B8C-83A1-F6EECF244321}">
                <p14:modId xmlns:p14="http://schemas.microsoft.com/office/powerpoint/2010/main" val="1809973271"/>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情報や課題を共有。</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団体会員の連携強化と団体会員のメリットを促進</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u="none" strike="noStrike" dirty="0" err="1">
                          <a:solidFill>
                            <a:srgbClr val="000000"/>
                          </a:solidFill>
                          <a:effectLst/>
                          <a:latin typeface="メイリオ" panose="020B0604030504040204" pitchFamily="50" charset="-128"/>
                          <a:ea typeface="メイリオ" panose="020B0604030504040204" pitchFamily="50" charset="-128"/>
                        </a:rPr>
                        <a:t>BtoC</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広報を学び、</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下水道ユーザーとの協働のあり方を習得</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コミュ研主催で意見交換の場を提供し、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コミュニケーションができるシステムづくり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を行う。</a:t>
                      </a:r>
                    </a:p>
                  </a:txBody>
                  <a:tcPr marL="144000" marR="144000" marT="108000" marB="108000" anchor="ctr">
                    <a:solidFill>
                      <a:srgbClr val="D6F0FF"/>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広報セミナーとして</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広報大賞受賞者セミナーをオンラインで開催し、約</a:t>
                      </a:r>
                      <a:r>
                        <a:rPr lang="en-US" altLang="ja-JP" sz="1400" b="0" i="0" u="none" strike="noStrike" dirty="0">
                          <a:solidFill>
                            <a:srgbClr val="FF0000"/>
                          </a:solidFill>
                          <a:effectLst/>
                          <a:latin typeface="メイリオ" panose="020B0604030504040204" pitchFamily="50" charset="-128"/>
                          <a:ea typeface="メイリオ" panose="020B0604030504040204" pitchFamily="50" charset="-128"/>
                        </a:rPr>
                        <a:t>50</a:t>
                      </a:r>
                      <a:r>
                        <a:rPr lang="ja-JP" altLang="en-US" sz="1400" b="0" i="0" u="none" strike="noStrike" dirty="0">
                          <a:solidFill>
                            <a:srgbClr val="FF0000"/>
                          </a:solidFill>
                          <a:effectLst/>
                          <a:latin typeface="メイリオ" panose="020B0604030504040204" pitchFamily="50" charset="-128"/>
                          <a:ea typeface="メイリオ" panose="020B0604030504040204" pitchFamily="50" charset="-128"/>
                        </a:rPr>
                        <a:t>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が視聴した。</a:t>
                      </a:r>
                    </a:p>
                  </a:txBody>
                  <a:tcPr marL="144000" marR="144000" marT="108000" marB="108000" anchor="ctr">
                    <a:solidFill>
                      <a:srgbClr val="D6F0FF"/>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オンラインセミナーは視聴者とのコミュニケーションが取りづらいため、リアルとの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ハイブリット等で対応</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していく。</a:t>
                      </a:r>
                    </a:p>
                  </a:txBody>
                  <a:tcPr marL="144000" marR="144000" marT="108000" marB="108000" anchor="ctr">
                    <a:solidFill>
                      <a:srgbClr val="D6F0FF"/>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0293E0"/>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YouTube</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配信など、広報テクニックの取得や下水道関係以外とのコラボなど</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業界を超えて情報収集できる体制づくり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6F0FF"/>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コロナ禍で集まる機会が少ない中、一定の活動ができた。今後はさらに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業界を超えた活動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を進めていきたい。</a:t>
                      </a:r>
                    </a:p>
                  </a:txBody>
                  <a:tcPr marL="144000" marR="144000" marT="108000" marB="108000" anchor="ctr">
                    <a:solidFill>
                      <a:srgbClr val="D6F0FF"/>
                    </a:solidFill>
                  </a:tcPr>
                </a:tc>
                <a:extLst>
                  <a:ext uri="{0D108BD9-81ED-4DB2-BD59-A6C34878D82A}">
                    <a16:rowId xmlns:a16="http://schemas.microsoft.com/office/drawing/2014/main" val="2915731831"/>
                  </a:ext>
                </a:extLst>
              </a:tr>
            </a:tbl>
          </a:graphicData>
        </a:graphic>
      </p:graphicFrame>
      <p:sp>
        <p:nvSpPr>
          <p:cNvPr id="6" name="テキスト ボックス 5">
            <a:extLst>
              <a:ext uri="{FF2B5EF4-FFF2-40B4-BE49-F238E27FC236}">
                <a16:creationId xmlns:a16="http://schemas.microsoft.com/office/drawing/2014/main" id="{6EF1BAA7-FD3F-C0AD-0F51-1A3860127B6A}"/>
              </a:ext>
            </a:extLst>
          </p:cNvPr>
          <p:cNvSpPr txBox="1"/>
          <p:nvPr/>
        </p:nvSpPr>
        <p:spPr>
          <a:xfrm>
            <a:off x="1738418" y="2348880"/>
            <a:ext cx="2074607" cy="253916"/>
          </a:xfrm>
          <a:prstGeom prst="rect">
            <a:avLst/>
          </a:prstGeom>
          <a:noFill/>
        </p:spPr>
        <p:txBody>
          <a:bodyPr wrap="none" rtlCol="0">
            <a:spAutoFit/>
          </a:bodyPr>
          <a:lstStyle/>
          <a:p>
            <a:r>
              <a:rPr kumimoji="1" lang="ja-JP" altLang="en-US" sz="1050" b="1" dirty="0">
                <a:solidFill>
                  <a:schemeClr val="bg1"/>
                </a:solidFill>
              </a:rPr>
              <a:t>広報大賞受賞者セミナーの様子</a:t>
            </a:r>
            <a:endParaRPr kumimoji="1" lang="ja-JP" altLang="en-US" b="1" dirty="0">
              <a:solidFill>
                <a:schemeClr val="bg1"/>
              </a:solidFill>
            </a:endParaRPr>
          </a:p>
        </p:txBody>
      </p:sp>
      <p:sp>
        <p:nvSpPr>
          <p:cNvPr id="7" name="テキスト ボックス 6">
            <a:extLst>
              <a:ext uri="{FF2B5EF4-FFF2-40B4-BE49-F238E27FC236}">
                <a16:creationId xmlns:a16="http://schemas.microsoft.com/office/drawing/2014/main" id="{915756BE-2A6D-60B3-6BD1-012D71E8CA7C}"/>
              </a:ext>
            </a:extLst>
          </p:cNvPr>
          <p:cNvSpPr txBox="1"/>
          <p:nvPr/>
        </p:nvSpPr>
        <p:spPr>
          <a:xfrm>
            <a:off x="5500304" y="2348880"/>
            <a:ext cx="1519968" cy="253916"/>
          </a:xfrm>
          <a:prstGeom prst="rect">
            <a:avLst/>
          </a:prstGeom>
          <a:noFill/>
        </p:spPr>
        <p:txBody>
          <a:bodyPr wrap="none" rtlCol="0">
            <a:spAutoFit/>
          </a:bodyPr>
          <a:lstStyle/>
          <a:p>
            <a:r>
              <a:rPr kumimoji="1" lang="ja-JP" altLang="en-US" sz="1050" b="1" dirty="0">
                <a:solidFill>
                  <a:schemeClr val="bg1"/>
                </a:solidFill>
              </a:rPr>
              <a:t>九産大の受賞メンバー</a:t>
            </a:r>
            <a:endParaRPr kumimoji="1" lang="ja-JP" altLang="en-US" b="1" dirty="0">
              <a:solidFill>
                <a:schemeClr val="bg1"/>
              </a:solidFill>
            </a:endParaRPr>
          </a:p>
        </p:txBody>
      </p:sp>
      <p:pic>
        <p:nvPicPr>
          <p:cNvPr id="16" name="グラフィックス 15" descr="電球と鉛筆">
            <a:extLst>
              <a:ext uri="{FF2B5EF4-FFF2-40B4-BE49-F238E27FC236}">
                <a16:creationId xmlns:a16="http://schemas.microsoft.com/office/drawing/2014/main" id="{7AE0A126-43B6-6CD7-565B-96698F1E2E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05582" y="1623631"/>
            <a:ext cx="914400" cy="914400"/>
          </a:xfrm>
          <a:prstGeom prst="rect">
            <a:avLst/>
          </a:prstGeom>
        </p:spPr>
      </p:pic>
    </p:spTree>
    <p:extLst>
      <p:ext uri="{BB962C8B-B14F-4D97-AF65-F5344CB8AC3E}">
        <p14:creationId xmlns:p14="http://schemas.microsoft.com/office/powerpoint/2010/main" val="3461949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0293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14</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会員向けの活動</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わいがやトーク</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619783304"/>
              </p:ext>
            </p:extLst>
          </p:nvPr>
        </p:nvGraphicFramePr>
        <p:xfrm>
          <a:off x="513695" y="836712"/>
          <a:ext cx="7840340" cy="2994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会員が関心を持つテーマを設定。講師の話を聴くだけだなく、会員を交えて自由に議論し、交流できる場を創出。</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2914522352"/>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0293E0"/>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2021</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年の</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広報大賞グランプリを獲得した</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神戸市から岡野内晃代氏を迎え、グループデ</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ィスカッションを交えながら広報担当者が直</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面しやすい課題の解決方法等について学んだ。</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日時：令和</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11</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月</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30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日（水）</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会場：日本下水道協会</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5</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階会議室</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参加：</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22</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名</a:t>
                      </a:r>
                    </a:p>
                  </a:txBody>
                  <a:tcPr marL="144000" marR="144000" marT="108000" marB="108000" anchor="ctr">
                    <a:solidFill>
                      <a:srgbClr val="D6F0FF"/>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コロナ感染症対策の制限緩和を受け、開催頻度を上げていく。</a:t>
                      </a:r>
                    </a:p>
                  </a:txBody>
                  <a:tcPr marL="144000" marR="144000" marT="108000" marB="108000" anchor="ctr">
                    <a:solidFill>
                      <a:srgbClr val="D6F0FF"/>
                    </a:solidFill>
                  </a:tcPr>
                </a:tc>
                <a:extLst>
                  <a:ext uri="{0D108BD9-81ED-4DB2-BD59-A6C34878D82A}">
                    <a16:rowId xmlns:a16="http://schemas.microsoft.com/office/drawing/2014/main" val="2192654159"/>
                  </a:ext>
                </a:extLst>
              </a:tr>
            </a:tbl>
          </a:graphicData>
        </a:graphic>
      </p:graphicFrame>
      <p:pic>
        <p:nvPicPr>
          <p:cNvPr id="6" name="図 5">
            <a:extLst>
              <a:ext uri="{FF2B5EF4-FFF2-40B4-BE49-F238E27FC236}">
                <a16:creationId xmlns:a16="http://schemas.microsoft.com/office/drawing/2014/main" id="{0BBE6F45-FDEF-7BDD-9197-29F1E6B5021E}"/>
              </a:ext>
            </a:extLst>
          </p:cNvPr>
          <p:cNvPicPr>
            <a:picLocks noChangeAspect="1"/>
          </p:cNvPicPr>
          <p:nvPr/>
        </p:nvPicPr>
        <p:blipFill>
          <a:blip r:embed="rId2"/>
          <a:stretch>
            <a:fillRect/>
          </a:stretch>
        </p:blipFill>
        <p:spPr>
          <a:xfrm>
            <a:off x="5940152" y="1561332"/>
            <a:ext cx="2257127" cy="1304118"/>
          </a:xfrm>
          <a:prstGeom prst="rect">
            <a:avLst/>
          </a:prstGeom>
        </p:spPr>
      </p:pic>
      <p:sp>
        <p:nvSpPr>
          <p:cNvPr id="5" name="テキスト ボックス 4">
            <a:extLst>
              <a:ext uri="{FF2B5EF4-FFF2-40B4-BE49-F238E27FC236}">
                <a16:creationId xmlns:a16="http://schemas.microsoft.com/office/drawing/2014/main" id="{AD546899-F9D9-E9C9-F8EC-E2CD26D7B6C1}"/>
              </a:ext>
            </a:extLst>
          </p:cNvPr>
          <p:cNvSpPr txBox="1"/>
          <p:nvPr/>
        </p:nvSpPr>
        <p:spPr>
          <a:xfrm>
            <a:off x="7449125" y="2638728"/>
            <a:ext cx="723275" cy="253916"/>
          </a:xfrm>
          <a:prstGeom prst="rect">
            <a:avLst/>
          </a:prstGeom>
          <a:noFill/>
        </p:spPr>
        <p:txBody>
          <a:bodyPr wrap="none" rtlCol="0">
            <a:spAutoFit/>
          </a:bodyPr>
          <a:lstStyle/>
          <a:p>
            <a:r>
              <a:rPr lang="ja-JP" altLang="en-US" sz="1050" b="1" dirty="0">
                <a:solidFill>
                  <a:schemeClr val="bg1"/>
                </a:solidFill>
              </a:rPr>
              <a:t>岡野内氏</a:t>
            </a:r>
            <a:endParaRPr kumimoji="1" lang="ja-JP" altLang="en-US" b="1" dirty="0">
              <a:solidFill>
                <a:schemeClr val="bg1"/>
              </a:solidFill>
            </a:endParaRPr>
          </a:p>
        </p:txBody>
      </p:sp>
      <p:graphicFrame>
        <p:nvGraphicFramePr>
          <p:cNvPr id="10" name="表 9">
            <a:extLst>
              <a:ext uri="{FF2B5EF4-FFF2-40B4-BE49-F238E27FC236}">
                <a16:creationId xmlns:a16="http://schemas.microsoft.com/office/drawing/2014/main" id="{79A7EA4F-BC33-0C7D-F51A-E89C8F821DD2}"/>
              </a:ext>
            </a:extLst>
          </p:cNvPr>
          <p:cNvGraphicFramePr>
            <a:graphicFrameLocks noGrp="1"/>
          </p:cNvGraphicFramePr>
          <p:nvPr>
            <p:extLst>
              <p:ext uri="{D42A27DB-BD31-4B8C-83A1-F6EECF244321}">
                <p14:modId xmlns:p14="http://schemas.microsoft.com/office/powerpoint/2010/main" val="454059278"/>
              </p:ext>
            </p:extLst>
          </p:nvPr>
        </p:nvGraphicFramePr>
        <p:xfrm>
          <a:off x="513373" y="4725144"/>
          <a:ext cx="7840340" cy="171480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スウェーデン発祥の文化「</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Fika</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」（甘いものとコーヒーでゆったりとした時間を過ごす）のように、</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会員が自発的に声をかけ合い、いつでもだれでも気軽に参加できる議論の場をつくる。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2914522352"/>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開催なし。</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活動する会員を増やしていく。また、</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Fika</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の制度を</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一層周知していく。</a:t>
                      </a:r>
                    </a:p>
                  </a:txBody>
                  <a:tcPr marL="144000" marR="144000" marT="108000" marB="108000" anchor="ctr">
                    <a:solidFill>
                      <a:srgbClr val="D6F0FF"/>
                    </a:solidFill>
                  </a:tcPr>
                </a:tc>
                <a:extLst>
                  <a:ext uri="{0D108BD9-81ED-4DB2-BD59-A6C34878D82A}">
                    <a16:rowId xmlns:a16="http://schemas.microsoft.com/office/drawing/2014/main" val="2192654159"/>
                  </a:ext>
                </a:extLst>
              </a:tr>
            </a:tbl>
          </a:graphicData>
        </a:graphic>
      </p:graphicFrame>
      <p:sp>
        <p:nvSpPr>
          <p:cNvPr id="15" name="タイトル 1">
            <a:extLst>
              <a:ext uri="{FF2B5EF4-FFF2-40B4-BE49-F238E27FC236}">
                <a16:creationId xmlns:a16="http://schemas.microsoft.com/office/drawing/2014/main" id="{83FDB18A-4C4B-728F-9F04-C5200BF861BC}"/>
              </a:ext>
            </a:extLst>
          </p:cNvPr>
          <p:cNvSpPr txBox="1">
            <a:spLocks/>
          </p:cNvSpPr>
          <p:nvPr/>
        </p:nvSpPr>
        <p:spPr>
          <a:xfrm>
            <a:off x="323528" y="4184824"/>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Fika</a:t>
            </a:r>
            <a:r>
              <a:rPr lang="ja-JP" altLang="en-US"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（フィカ）</a:t>
            </a:r>
          </a:p>
        </p:txBody>
      </p:sp>
    </p:spTree>
    <p:extLst>
      <p:ext uri="{BB962C8B-B14F-4D97-AF65-F5344CB8AC3E}">
        <p14:creationId xmlns:p14="http://schemas.microsoft.com/office/powerpoint/2010/main" val="2079852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15</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北海道</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630069292"/>
              </p:ext>
            </p:extLst>
          </p:nvPr>
        </p:nvGraphicFramePr>
        <p:xfrm>
          <a:off x="514673" y="2954392"/>
          <a:ext cx="7840340" cy="3642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AF800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下水道を広く市民に知ってもらう</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DF2D9"/>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下水道の大切さを理解してもらい今後の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下水道の発展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につなげる。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応分な下水道料金への理解</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（＝下水道経営の安定化）。</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人材リクルートの活性化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「下水道事業パネル展」来場者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1,529</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。企画は何れも来場者に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好評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を博した。</a:t>
                      </a:r>
                    </a:p>
                  </a:txBody>
                  <a:tcPr marL="144000" marR="144000" marT="108000" marB="108000" anchor="ctr">
                    <a:solidFill>
                      <a:srgbClr val="FDF2D9"/>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下水道の大切さの理解、応分な下水道料金への理解（＝下水道経営の安定化）、人材リクルートの活性化をめざすが、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到達点のない永遠の目標</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である。</a:t>
                      </a:r>
                    </a:p>
                  </a:txBody>
                  <a:tcPr marL="144000" marR="144000" marT="108000" marB="108000" anchor="ctr">
                    <a:solidFill>
                      <a:srgbClr val="FDF2D9"/>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じゅんかん育ち野菜の配布は、単に野菜がほしい来場者にも対応せざるを得なかった。せめて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じゅんかん育ちが何であるかを理解してもらえるよう改善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皆様に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下水道の大切さや魅力を十分感じ取っていただけた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。「クイズ下水道王」は、下水道プロ集団による熱いクイズバトルに会場が特に盛り上がった。</a:t>
                      </a:r>
                    </a:p>
                  </a:txBody>
                  <a:tcPr marL="144000" marR="144000" marT="108000" marB="108000" anchor="ctr">
                    <a:solidFill>
                      <a:srgbClr val="FDF2D9"/>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C631428A-00A7-5CF9-C63B-0B001EDE1715}"/>
              </a:ext>
            </a:extLst>
          </p:cNvPr>
          <p:cNvPicPr>
            <a:picLocks noChangeAspect="1"/>
          </p:cNvPicPr>
          <p:nvPr/>
        </p:nvPicPr>
        <p:blipFill>
          <a:blip r:embed="rId2"/>
          <a:stretch>
            <a:fillRect/>
          </a:stretch>
        </p:blipFill>
        <p:spPr>
          <a:xfrm>
            <a:off x="536613" y="913932"/>
            <a:ext cx="2705239" cy="1866996"/>
          </a:xfrm>
          <a:prstGeom prst="rect">
            <a:avLst/>
          </a:prstGeom>
        </p:spPr>
      </p:pic>
      <p:pic>
        <p:nvPicPr>
          <p:cNvPr id="8" name="図 7">
            <a:extLst>
              <a:ext uri="{FF2B5EF4-FFF2-40B4-BE49-F238E27FC236}">
                <a16:creationId xmlns:a16="http://schemas.microsoft.com/office/drawing/2014/main" id="{CBE1EA17-521E-D374-7ADE-751D79A1783D}"/>
              </a:ext>
            </a:extLst>
          </p:cNvPr>
          <p:cNvPicPr>
            <a:picLocks noChangeAspect="1"/>
          </p:cNvPicPr>
          <p:nvPr/>
        </p:nvPicPr>
        <p:blipFill>
          <a:blip r:embed="rId3"/>
          <a:stretch>
            <a:fillRect/>
          </a:stretch>
        </p:blipFill>
        <p:spPr>
          <a:xfrm>
            <a:off x="3499899" y="913932"/>
            <a:ext cx="2872301" cy="1866996"/>
          </a:xfrm>
          <a:prstGeom prst="rect">
            <a:avLst/>
          </a:prstGeom>
        </p:spPr>
      </p:pic>
      <p:pic>
        <p:nvPicPr>
          <p:cNvPr id="11" name="図 10">
            <a:extLst>
              <a:ext uri="{FF2B5EF4-FFF2-40B4-BE49-F238E27FC236}">
                <a16:creationId xmlns:a16="http://schemas.microsoft.com/office/drawing/2014/main" id="{1968B19C-3D9F-C0D5-7BC4-EEEC1CDA2782}"/>
              </a:ext>
            </a:extLst>
          </p:cNvPr>
          <p:cNvPicPr>
            <a:picLocks noChangeAspect="1"/>
          </p:cNvPicPr>
          <p:nvPr/>
        </p:nvPicPr>
        <p:blipFill>
          <a:blip r:embed="rId4"/>
          <a:stretch>
            <a:fillRect/>
          </a:stretch>
        </p:blipFill>
        <p:spPr>
          <a:xfrm>
            <a:off x="6571104" y="907640"/>
            <a:ext cx="1609282" cy="1866996"/>
          </a:xfrm>
          <a:prstGeom prst="rect">
            <a:avLst/>
          </a:prstGeom>
        </p:spPr>
      </p:pic>
      <p:sp>
        <p:nvSpPr>
          <p:cNvPr id="14" name="テキスト ボックス 13">
            <a:extLst>
              <a:ext uri="{FF2B5EF4-FFF2-40B4-BE49-F238E27FC236}">
                <a16:creationId xmlns:a16="http://schemas.microsoft.com/office/drawing/2014/main" id="{C1F6095C-B90B-C6C9-A448-CF5EAE34209A}"/>
              </a:ext>
            </a:extLst>
          </p:cNvPr>
          <p:cNvSpPr txBox="1"/>
          <p:nvPr/>
        </p:nvSpPr>
        <p:spPr>
          <a:xfrm>
            <a:off x="2207935" y="2527012"/>
            <a:ext cx="1067921" cy="253916"/>
          </a:xfrm>
          <a:prstGeom prst="rect">
            <a:avLst/>
          </a:prstGeom>
          <a:noFill/>
        </p:spPr>
        <p:txBody>
          <a:bodyPr wrap="none" rtlCol="0">
            <a:spAutoFit/>
          </a:bodyPr>
          <a:lstStyle/>
          <a:p>
            <a:r>
              <a:rPr lang="en-US" altLang="ja-JP" sz="1050" b="1" dirty="0">
                <a:solidFill>
                  <a:schemeClr val="bg1"/>
                </a:solidFill>
              </a:rPr>
              <a:t>1,529</a:t>
            </a:r>
            <a:r>
              <a:rPr lang="ja-JP" altLang="en-US" sz="1050" b="1" dirty="0">
                <a:solidFill>
                  <a:schemeClr val="bg1"/>
                </a:solidFill>
              </a:rPr>
              <a:t>人が来場</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FE59429E-09FD-B77D-E4F0-4BADE6D37A62}"/>
              </a:ext>
            </a:extLst>
          </p:cNvPr>
          <p:cNvSpPr txBox="1"/>
          <p:nvPr/>
        </p:nvSpPr>
        <p:spPr>
          <a:xfrm>
            <a:off x="4932040" y="2527012"/>
            <a:ext cx="1433406" cy="253916"/>
          </a:xfrm>
          <a:prstGeom prst="rect">
            <a:avLst/>
          </a:prstGeom>
          <a:noFill/>
        </p:spPr>
        <p:txBody>
          <a:bodyPr wrap="none" rtlCol="0">
            <a:spAutoFit/>
          </a:bodyPr>
          <a:lstStyle/>
          <a:p>
            <a:r>
              <a:rPr lang="ja-JP" altLang="en-US" sz="1050" b="1" dirty="0">
                <a:solidFill>
                  <a:schemeClr val="bg1"/>
                </a:solidFill>
              </a:rPr>
              <a:t>じゅんかん育ちを展示</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4A8430B2-79A2-DF16-854C-44A0317AF945}"/>
              </a:ext>
            </a:extLst>
          </p:cNvPr>
          <p:cNvSpPr txBox="1"/>
          <p:nvPr/>
        </p:nvSpPr>
        <p:spPr>
          <a:xfrm>
            <a:off x="6948264" y="2527012"/>
            <a:ext cx="1217000" cy="253916"/>
          </a:xfrm>
          <a:prstGeom prst="rect">
            <a:avLst/>
          </a:prstGeom>
          <a:noFill/>
        </p:spPr>
        <p:txBody>
          <a:bodyPr wrap="none" rtlCol="0">
            <a:spAutoFit/>
          </a:bodyPr>
          <a:lstStyle/>
          <a:p>
            <a:r>
              <a:rPr lang="ja-JP" altLang="en-US" sz="1050" b="1" dirty="0">
                <a:solidFill>
                  <a:schemeClr val="bg1"/>
                </a:solidFill>
              </a:rPr>
              <a:t>マンホール総選挙</a:t>
            </a:r>
            <a:endParaRPr kumimoji="1" lang="ja-JP" altLang="en-US" b="1" dirty="0">
              <a:solidFill>
                <a:schemeClr val="bg1"/>
              </a:solidFill>
            </a:endParaRPr>
          </a:p>
        </p:txBody>
      </p:sp>
    </p:spTree>
    <p:extLst>
      <p:ext uri="{BB962C8B-B14F-4D97-AF65-F5344CB8AC3E}">
        <p14:creationId xmlns:p14="http://schemas.microsoft.com/office/powerpoint/2010/main" val="33946456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20DEB0CC-220A-6F37-C169-AF62E066778A}"/>
              </a:ext>
            </a:extLst>
          </p:cNvPr>
          <p:cNvPicPr>
            <a:picLocks noChangeAspect="1"/>
          </p:cNvPicPr>
          <p:nvPr/>
        </p:nvPicPr>
        <p:blipFill>
          <a:blip r:embed="rId2"/>
          <a:stretch>
            <a:fillRect/>
          </a:stretch>
        </p:blipFill>
        <p:spPr>
          <a:xfrm>
            <a:off x="524894" y="836712"/>
            <a:ext cx="3841947" cy="1994002"/>
          </a:xfrm>
          <a:prstGeom prst="rect">
            <a:avLst/>
          </a:prstGeom>
        </p:spPr>
      </p:pic>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16</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関西</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1684246936"/>
              </p:ext>
            </p:extLst>
          </p:nvPr>
        </p:nvGraphicFramePr>
        <p:xfrm>
          <a:off x="514673" y="295439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AF800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関西地方における下水道広報に関わる様々な関係者が連携して</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下水道広報を活性化していくためのプラットフォームを構築</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DF2D9"/>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自治体と民間企業が連携した広報活動、情報発信を通じて、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市民への下水道の認知、理解度を高める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８月に広報イベントを開催、</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87</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の児童が参加。ほぼ全員が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「下水道を知るきっかけとなった」、「また参加したい」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と回答、年度当初の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目標を達成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AF8009"/>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R4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より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神戸市・堺市がオブザーバー参加</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。自治体としての活動の関わり方など引き続き、議論、検討。</a:t>
                      </a:r>
                    </a:p>
                  </a:txBody>
                  <a:tcPr marL="144000" marR="144000" marT="108000" marB="108000" anchor="ctr">
                    <a:solidFill>
                      <a:srgbClr val="FDF2D9"/>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夏休み最終日のイベントは来場者が想定を下回った。</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R5</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事前の周知期間を設ける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とともに、休日の開催など関係者との調整を図る。</a:t>
                      </a:r>
                    </a:p>
                  </a:txBody>
                  <a:tcPr marL="144000" marR="144000" marT="108000" marB="108000" anchor="ctr">
                    <a:solidFill>
                      <a:srgbClr val="FDF2D9"/>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初年度の活動としては一定の結果を出し、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当初の目標を達成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。自治体の広報活動との連携など、次年度以降の活動を検討。</a:t>
                      </a:r>
                    </a:p>
                  </a:txBody>
                  <a:tcPr marL="144000" marR="144000" marT="108000" marB="108000" anchor="ctr">
                    <a:solidFill>
                      <a:srgbClr val="FDF2D9"/>
                    </a:solidFill>
                  </a:tcPr>
                </a:tc>
                <a:extLst>
                  <a:ext uri="{0D108BD9-81ED-4DB2-BD59-A6C34878D82A}">
                    <a16:rowId xmlns:a16="http://schemas.microsoft.com/office/drawing/2014/main" val="2915731831"/>
                  </a:ext>
                </a:extLst>
              </a:tr>
            </a:tbl>
          </a:graphicData>
        </a:graphic>
      </p:graphicFrame>
      <p:sp>
        <p:nvSpPr>
          <p:cNvPr id="14" name="テキスト ボックス 13">
            <a:extLst>
              <a:ext uri="{FF2B5EF4-FFF2-40B4-BE49-F238E27FC236}">
                <a16:creationId xmlns:a16="http://schemas.microsoft.com/office/drawing/2014/main" id="{C1F6095C-B90B-C6C9-A448-CF5EAE34209A}"/>
              </a:ext>
            </a:extLst>
          </p:cNvPr>
          <p:cNvSpPr txBox="1"/>
          <p:nvPr/>
        </p:nvSpPr>
        <p:spPr>
          <a:xfrm>
            <a:off x="2483768" y="2599020"/>
            <a:ext cx="1808508" cy="253916"/>
          </a:xfrm>
          <a:prstGeom prst="rect">
            <a:avLst/>
          </a:prstGeom>
          <a:noFill/>
        </p:spPr>
        <p:txBody>
          <a:bodyPr wrap="none" rtlCol="0">
            <a:spAutoFit/>
          </a:bodyPr>
          <a:lstStyle/>
          <a:p>
            <a:r>
              <a:rPr lang="ja-JP" altLang="en-US" sz="1050" b="1" dirty="0">
                <a:solidFill>
                  <a:schemeClr val="bg1"/>
                </a:solidFill>
              </a:rPr>
              <a:t>広報イベント「下水道夏祭り」</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FE59429E-09FD-B77D-E4F0-4BADE6D37A62}"/>
              </a:ext>
            </a:extLst>
          </p:cNvPr>
          <p:cNvSpPr txBox="1"/>
          <p:nvPr/>
        </p:nvSpPr>
        <p:spPr>
          <a:xfrm>
            <a:off x="4932040" y="2527012"/>
            <a:ext cx="1433406" cy="253916"/>
          </a:xfrm>
          <a:prstGeom prst="rect">
            <a:avLst/>
          </a:prstGeom>
          <a:noFill/>
        </p:spPr>
        <p:txBody>
          <a:bodyPr wrap="none" rtlCol="0">
            <a:spAutoFit/>
          </a:bodyPr>
          <a:lstStyle/>
          <a:p>
            <a:r>
              <a:rPr lang="ja-JP" altLang="en-US" sz="1050" b="1" dirty="0">
                <a:solidFill>
                  <a:schemeClr val="bg1"/>
                </a:solidFill>
              </a:rPr>
              <a:t>じゅんかん育ちを展示</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4A8430B2-79A2-DF16-854C-44A0317AF945}"/>
              </a:ext>
            </a:extLst>
          </p:cNvPr>
          <p:cNvSpPr txBox="1"/>
          <p:nvPr/>
        </p:nvSpPr>
        <p:spPr>
          <a:xfrm>
            <a:off x="6948264" y="2527012"/>
            <a:ext cx="1217000" cy="253916"/>
          </a:xfrm>
          <a:prstGeom prst="rect">
            <a:avLst/>
          </a:prstGeom>
          <a:noFill/>
        </p:spPr>
        <p:txBody>
          <a:bodyPr wrap="none" rtlCol="0">
            <a:spAutoFit/>
          </a:bodyPr>
          <a:lstStyle/>
          <a:p>
            <a:r>
              <a:rPr lang="ja-JP" altLang="en-US" sz="1050" b="1" dirty="0">
                <a:solidFill>
                  <a:schemeClr val="bg1"/>
                </a:solidFill>
              </a:rPr>
              <a:t>マンホール総選挙</a:t>
            </a:r>
            <a:endParaRPr kumimoji="1" lang="ja-JP" altLang="en-US" b="1" dirty="0">
              <a:solidFill>
                <a:schemeClr val="bg1"/>
              </a:solidFill>
            </a:endParaRPr>
          </a:p>
        </p:txBody>
      </p:sp>
      <p:pic>
        <p:nvPicPr>
          <p:cNvPr id="21" name="図 20">
            <a:extLst>
              <a:ext uri="{FF2B5EF4-FFF2-40B4-BE49-F238E27FC236}">
                <a16:creationId xmlns:a16="http://schemas.microsoft.com/office/drawing/2014/main" id="{AC842417-97FA-E090-A63C-147E6525376D}"/>
              </a:ext>
            </a:extLst>
          </p:cNvPr>
          <p:cNvPicPr>
            <a:picLocks noChangeAspect="1"/>
          </p:cNvPicPr>
          <p:nvPr/>
        </p:nvPicPr>
        <p:blipFill>
          <a:blip r:embed="rId3"/>
          <a:stretch>
            <a:fillRect/>
          </a:stretch>
        </p:blipFill>
        <p:spPr>
          <a:xfrm>
            <a:off x="4722756" y="835109"/>
            <a:ext cx="3449644" cy="2001800"/>
          </a:xfrm>
          <a:prstGeom prst="rect">
            <a:avLst/>
          </a:prstGeom>
        </p:spPr>
      </p:pic>
      <p:sp>
        <p:nvSpPr>
          <p:cNvPr id="22" name="テキスト ボックス 21">
            <a:extLst>
              <a:ext uri="{FF2B5EF4-FFF2-40B4-BE49-F238E27FC236}">
                <a16:creationId xmlns:a16="http://schemas.microsoft.com/office/drawing/2014/main" id="{805E5E5E-2287-D8A5-F266-BAA660552ED5}"/>
              </a:ext>
            </a:extLst>
          </p:cNvPr>
          <p:cNvSpPr txBox="1"/>
          <p:nvPr/>
        </p:nvSpPr>
        <p:spPr>
          <a:xfrm>
            <a:off x="6464754" y="2599020"/>
            <a:ext cx="1779654" cy="253916"/>
          </a:xfrm>
          <a:prstGeom prst="rect">
            <a:avLst/>
          </a:prstGeom>
          <a:noFill/>
        </p:spPr>
        <p:txBody>
          <a:bodyPr wrap="none" rtlCol="0">
            <a:spAutoFit/>
          </a:bodyPr>
          <a:lstStyle/>
          <a:p>
            <a:r>
              <a:rPr lang="en-US" altLang="ja-JP" sz="1050" b="1" dirty="0">
                <a:solidFill>
                  <a:schemeClr val="bg1"/>
                </a:solidFill>
              </a:rPr>
              <a:t>GKP</a:t>
            </a:r>
            <a:r>
              <a:rPr lang="ja-JP" altLang="en-US" sz="1050" b="1" dirty="0">
                <a:solidFill>
                  <a:schemeClr val="bg1"/>
                </a:solidFill>
              </a:rPr>
              <a:t>未来会が運営に協力</a:t>
            </a:r>
            <a:endParaRPr kumimoji="1" lang="ja-JP" altLang="en-US" b="1" dirty="0">
              <a:solidFill>
                <a:schemeClr val="bg1"/>
              </a:solidFill>
            </a:endParaRPr>
          </a:p>
        </p:txBody>
      </p:sp>
    </p:spTree>
    <p:extLst>
      <p:ext uri="{BB962C8B-B14F-4D97-AF65-F5344CB8AC3E}">
        <p14:creationId xmlns:p14="http://schemas.microsoft.com/office/powerpoint/2010/main" val="4287076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769F7A67-8A6C-A24C-0549-2AF884E68182}"/>
              </a:ext>
            </a:extLst>
          </p:cNvPr>
          <p:cNvPicPr>
            <a:picLocks noChangeAspect="1"/>
          </p:cNvPicPr>
          <p:nvPr/>
        </p:nvPicPr>
        <p:blipFill>
          <a:blip r:embed="rId2"/>
          <a:stretch>
            <a:fillRect/>
          </a:stretch>
        </p:blipFill>
        <p:spPr>
          <a:xfrm>
            <a:off x="4355976" y="939304"/>
            <a:ext cx="3593818" cy="1833210"/>
          </a:xfrm>
          <a:prstGeom prst="rect">
            <a:avLst/>
          </a:prstGeom>
        </p:spPr>
      </p:pic>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17</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チーム九州</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911698858"/>
              </p:ext>
            </p:extLst>
          </p:nvPr>
        </p:nvGraphicFramePr>
        <p:xfrm>
          <a:off x="514673" y="2954392"/>
          <a:ext cx="7840340" cy="3642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AF800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九州における下水道広報活動に係る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交流・連携の母体</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となる。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下水道の真の価値を伝え、活力ある地域づくりに貢献し、地域に笑顔と元気をもたらす</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DF2D9"/>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AF800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下水道の真の価値を広める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とともに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九州地域に笑顔と元気をもたらす</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初の連携により、福岡市</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参加者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115</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、北九州市（同</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）において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広報活動を実施</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した。両市からは</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チーム九州との連携を評価</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いただいた。</a:t>
                      </a:r>
                    </a:p>
                  </a:txBody>
                  <a:tcPr marL="144000" marR="144000" marT="108000" marB="108000" anchor="ctr">
                    <a:solidFill>
                      <a:srgbClr val="FDF2D9"/>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総会を九州地方下水道協会の総会と連携して九州各地で実施するなど、活動を広げている。今後は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九州地域全域に拡大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していきたい。</a:t>
                      </a:r>
                    </a:p>
                  </a:txBody>
                  <a:tcPr marL="144000" marR="144000" marT="108000" marB="108000" anchor="ctr">
                    <a:solidFill>
                      <a:srgbClr val="FDF2D9"/>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会員数がほとんど増加していない。今後は現役世代を含めて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若年層の会員増加を図る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。また、</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法人会員の入会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も働きかけたい。</a:t>
                      </a:r>
                    </a:p>
                  </a:txBody>
                  <a:tcPr marL="144000" marR="144000" marT="108000" marB="108000" anchor="ctr">
                    <a:solidFill>
                      <a:srgbClr val="FDF2D9"/>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令和</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年の後半より徐々に活動を再開したが、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会員相互の交流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を図れる総会などは、まだ開催できていない。</a:t>
                      </a:r>
                    </a:p>
                  </a:txBody>
                  <a:tcPr marL="144000" marR="144000" marT="108000" marB="108000" anchor="ctr">
                    <a:solidFill>
                      <a:srgbClr val="FDF2D9"/>
                    </a:solidFill>
                  </a:tcPr>
                </a:tc>
                <a:extLst>
                  <a:ext uri="{0D108BD9-81ED-4DB2-BD59-A6C34878D82A}">
                    <a16:rowId xmlns:a16="http://schemas.microsoft.com/office/drawing/2014/main" val="2915731831"/>
                  </a:ext>
                </a:extLst>
              </a:tr>
            </a:tbl>
          </a:graphicData>
        </a:graphic>
      </p:graphicFrame>
      <p:sp>
        <p:nvSpPr>
          <p:cNvPr id="14" name="テキスト ボックス 13">
            <a:extLst>
              <a:ext uri="{FF2B5EF4-FFF2-40B4-BE49-F238E27FC236}">
                <a16:creationId xmlns:a16="http://schemas.microsoft.com/office/drawing/2014/main" id="{C1F6095C-B90B-C6C9-A448-CF5EAE34209A}"/>
              </a:ext>
            </a:extLst>
          </p:cNvPr>
          <p:cNvSpPr txBox="1"/>
          <p:nvPr/>
        </p:nvSpPr>
        <p:spPr>
          <a:xfrm>
            <a:off x="2483768" y="2599020"/>
            <a:ext cx="1808508" cy="253916"/>
          </a:xfrm>
          <a:prstGeom prst="rect">
            <a:avLst/>
          </a:prstGeom>
          <a:noFill/>
        </p:spPr>
        <p:txBody>
          <a:bodyPr wrap="none" rtlCol="0">
            <a:spAutoFit/>
          </a:bodyPr>
          <a:lstStyle/>
          <a:p>
            <a:r>
              <a:rPr lang="ja-JP" altLang="en-US" sz="1050" b="1" dirty="0">
                <a:solidFill>
                  <a:schemeClr val="bg1"/>
                </a:solidFill>
              </a:rPr>
              <a:t>広報イベント「下水道夏祭り」</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4A8430B2-79A2-DF16-854C-44A0317AF945}"/>
              </a:ext>
            </a:extLst>
          </p:cNvPr>
          <p:cNvSpPr txBox="1"/>
          <p:nvPr/>
        </p:nvSpPr>
        <p:spPr>
          <a:xfrm>
            <a:off x="6316183" y="2536403"/>
            <a:ext cx="1640193" cy="253916"/>
          </a:xfrm>
          <a:prstGeom prst="rect">
            <a:avLst/>
          </a:prstGeom>
          <a:noFill/>
        </p:spPr>
        <p:txBody>
          <a:bodyPr wrap="none" rtlCol="0">
            <a:spAutoFit/>
          </a:bodyPr>
          <a:lstStyle/>
          <a:p>
            <a:r>
              <a:rPr lang="ja-JP" altLang="en-US" sz="1050" b="1" dirty="0">
                <a:solidFill>
                  <a:schemeClr val="bg1"/>
                </a:solidFill>
              </a:rPr>
              <a:t>北九州エコライフステージ</a:t>
            </a:r>
            <a:endParaRPr kumimoji="1" lang="ja-JP" altLang="en-US" b="1" dirty="0">
              <a:solidFill>
                <a:schemeClr val="bg1"/>
              </a:solidFill>
            </a:endParaRPr>
          </a:p>
        </p:txBody>
      </p:sp>
      <p:pic>
        <p:nvPicPr>
          <p:cNvPr id="8" name="図 7">
            <a:extLst>
              <a:ext uri="{FF2B5EF4-FFF2-40B4-BE49-F238E27FC236}">
                <a16:creationId xmlns:a16="http://schemas.microsoft.com/office/drawing/2014/main" id="{935517A4-5ED8-5D35-37B0-7C97BAEDC576}"/>
              </a:ext>
            </a:extLst>
          </p:cNvPr>
          <p:cNvPicPr>
            <a:picLocks noChangeAspect="1"/>
          </p:cNvPicPr>
          <p:nvPr/>
        </p:nvPicPr>
        <p:blipFill>
          <a:blip r:embed="rId3"/>
          <a:stretch>
            <a:fillRect/>
          </a:stretch>
        </p:blipFill>
        <p:spPr>
          <a:xfrm>
            <a:off x="547819" y="930918"/>
            <a:ext cx="3511730" cy="1841595"/>
          </a:xfrm>
          <a:prstGeom prst="rect">
            <a:avLst/>
          </a:prstGeom>
        </p:spPr>
      </p:pic>
      <p:sp>
        <p:nvSpPr>
          <p:cNvPr id="20" name="テキスト ボックス 19">
            <a:extLst>
              <a:ext uri="{FF2B5EF4-FFF2-40B4-BE49-F238E27FC236}">
                <a16:creationId xmlns:a16="http://schemas.microsoft.com/office/drawing/2014/main" id="{E5806E35-9F14-BE8B-549C-D3932DD86308}"/>
              </a:ext>
            </a:extLst>
          </p:cNvPr>
          <p:cNvSpPr txBox="1"/>
          <p:nvPr/>
        </p:nvSpPr>
        <p:spPr>
          <a:xfrm>
            <a:off x="2570418" y="2527012"/>
            <a:ext cx="1497526" cy="253916"/>
          </a:xfrm>
          <a:prstGeom prst="rect">
            <a:avLst/>
          </a:prstGeom>
          <a:noFill/>
        </p:spPr>
        <p:txBody>
          <a:bodyPr wrap="none" rtlCol="0">
            <a:spAutoFit/>
          </a:bodyPr>
          <a:lstStyle/>
          <a:p>
            <a:r>
              <a:rPr lang="ja-JP" altLang="en-US" sz="1050" b="1" dirty="0">
                <a:solidFill>
                  <a:schemeClr val="bg1"/>
                </a:solidFill>
              </a:rPr>
              <a:t>下水道フェア福岡</a:t>
            </a:r>
            <a:r>
              <a:rPr lang="en-US" altLang="ja-JP" sz="1050" b="1" dirty="0">
                <a:solidFill>
                  <a:schemeClr val="bg1"/>
                </a:solidFill>
              </a:rPr>
              <a:t>2022</a:t>
            </a:r>
            <a:endParaRPr kumimoji="1" lang="ja-JP" altLang="en-US" b="1" dirty="0">
              <a:solidFill>
                <a:schemeClr val="bg1"/>
              </a:solidFill>
            </a:endParaRPr>
          </a:p>
        </p:txBody>
      </p:sp>
    </p:spTree>
    <p:extLst>
      <p:ext uri="{BB962C8B-B14F-4D97-AF65-F5344CB8AC3E}">
        <p14:creationId xmlns:p14="http://schemas.microsoft.com/office/powerpoint/2010/main" val="1433080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a:extLst>
              <a:ext uri="{FF2B5EF4-FFF2-40B4-BE49-F238E27FC236}">
                <a16:creationId xmlns:a16="http://schemas.microsoft.com/office/drawing/2014/main" id="{C3B1C03F-631A-A1A9-1BA7-00631D886744}"/>
              </a:ext>
            </a:extLst>
          </p:cNvPr>
          <p:cNvPicPr>
            <a:picLocks noChangeAspect="1"/>
          </p:cNvPicPr>
          <p:nvPr/>
        </p:nvPicPr>
        <p:blipFill>
          <a:blip r:embed="rId2"/>
          <a:stretch>
            <a:fillRect/>
          </a:stretch>
        </p:blipFill>
        <p:spPr>
          <a:xfrm>
            <a:off x="784462" y="1962150"/>
            <a:ext cx="3848963" cy="1964958"/>
          </a:xfrm>
          <a:prstGeom prst="rect">
            <a:avLst/>
          </a:prstGeom>
        </p:spPr>
      </p:pic>
      <p:pic>
        <p:nvPicPr>
          <p:cNvPr id="15" name="図 14">
            <a:extLst>
              <a:ext uri="{FF2B5EF4-FFF2-40B4-BE49-F238E27FC236}">
                <a16:creationId xmlns:a16="http://schemas.microsoft.com/office/drawing/2014/main" id="{B5D16E77-EE74-0A5A-20BF-3000E0B31645}"/>
              </a:ext>
            </a:extLst>
          </p:cNvPr>
          <p:cNvPicPr>
            <a:picLocks noChangeAspect="1"/>
          </p:cNvPicPr>
          <p:nvPr/>
        </p:nvPicPr>
        <p:blipFill>
          <a:blip r:embed="rId3"/>
          <a:stretch>
            <a:fillRect/>
          </a:stretch>
        </p:blipFill>
        <p:spPr>
          <a:xfrm>
            <a:off x="4770913" y="1966913"/>
            <a:ext cx="3843462" cy="1962150"/>
          </a:xfrm>
          <a:prstGeom prst="rect">
            <a:avLst/>
          </a:prstGeom>
        </p:spPr>
      </p:pic>
      <p:sp>
        <p:nvSpPr>
          <p:cNvPr id="10" name="正方形/長方形 9">
            <a:extLst>
              <a:ext uri="{FF2B5EF4-FFF2-40B4-BE49-F238E27FC236}">
                <a16:creationId xmlns:a16="http://schemas.microsoft.com/office/drawing/2014/main" id="{793AD696-2981-5DCE-6325-242809A07682}"/>
              </a:ext>
            </a:extLst>
          </p:cNvPr>
          <p:cNvSpPr/>
          <p:nvPr/>
        </p:nvSpPr>
        <p:spPr>
          <a:xfrm>
            <a:off x="5292725" y="3944938"/>
            <a:ext cx="3086100" cy="1349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 name="正方形/長方形 5">
            <a:extLst>
              <a:ext uri="{FF2B5EF4-FFF2-40B4-BE49-F238E27FC236}">
                <a16:creationId xmlns:a16="http://schemas.microsoft.com/office/drawing/2014/main" id="{5245C57C-F045-1EA1-86ED-7F49025192BF}"/>
              </a:ext>
            </a:extLst>
          </p:cNvPr>
          <p:cNvSpPr/>
          <p:nvPr/>
        </p:nvSpPr>
        <p:spPr>
          <a:xfrm>
            <a:off x="827088" y="3944938"/>
            <a:ext cx="3529012" cy="13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 name="正方形/長方形 1">
            <a:extLst>
              <a:ext uri="{FF2B5EF4-FFF2-40B4-BE49-F238E27FC236}">
                <a16:creationId xmlns:a16="http://schemas.microsoft.com/office/drawing/2014/main" id="{61315F88-F5E6-03E1-B9DD-87F0388B15C6}"/>
              </a:ext>
            </a:extLst>
          </p:cNvPr>
          <p:cNvSpPr/>
          <p:nvPr/>
        </p:nvSpPr>
        <p:spPr>
          <a:xfrm>
            <a:off x="323850" y="152400"/>
            <a:ext cx="8351838" cy="46831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C351EFA-22C2-F482-4C34-F6F04633571A}"/>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3560" name="スライド番号プレースホルダー 3">
            <a:extLst>
              <a:ext uri="{FF2B5EF4-FFF2-40B4-BE49-F238E27FC236}">
                <a16:creationId xmlns:a16="http://schemas.microsoft.com/office/drawing/2014/main" id="{83D27398-B8C5-21D1-810E-4ED9B7D5FB8D}"/>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2DD4D91A-6BCC-44E8-B73E-55AAD98392A1}" type="slidenum">
              <a:rPr lang="ja-JP" altLang="en-US" smtClean="0">
                <a:ea typeface="ＭＳ Ｐ明朝" panose="02020600040205080304" pitchFamily="18" charset="-128"/>
              </a:rPr>
              <a:pPr/>
              <a:t>18</a:t>
            </a:fld>
            <a:endParaRPr lang="ja-JP" altLang="en-US">
              <a:ea typeface="ＭＳ Ｐ明朝" panose="02020600040205080304" pitchFamily="18" charset="-128"/>
            </a:endParaRPr>
          </a:p>
        </p:txBody>
      </p:sp>
      <p:sp>
        <p:nvSpPr>
          <p:cNvPr id="12" name="正方形/長方形 11">
            <a:extLst>
              <a:ext uri="{FF2B5EF4-FFF2-40B4-BE49-F238E27FC236}">
                <a16:creationId xmlns:a16="http://schemas.microsoft.com/office/drawing/2014/main" id="{F6B76D0F-D1D2-F9E6-A217-6858B5455461}"/>
              </a:ext>
            </a:extLst>
          </p:cNvPr>
          <p:cNvSpPr/>
          <p:nvPr/>
        </p:nvSpPr>
        <p:spPr>
          <a:xfrm>
            <a:off x="8027988" y="544353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13" name="タイトル 1">
            <a:extLst>
              <a:ext uri="{FF2B5EF4-FFF2-40B4-BE49-F238E27FC236}">
                <a16:creationId xmlns:a16="http://schemas.microsoft.com/office/drawing/2014/main" id="{66EDB733-74B9-FB95-3705-57DE5E834AB7}"/>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会員の動向</a:t>
            </a:r>
          </a:p>
        </p:txBody>
      </p:sp>
      <p:sp>
        <p:nvSpPr>
          <p:cNvPr id="17" name="タイトル 1">
            <a:extLst>
              <a:ext uri="{FF2B5EF4-FFF2-40B4-BE49-F238E27FC236}">
                <a16:creationId xmlns:a16="http://schemas.microsoft.com/office/drawing/2014/main" id="{94BCEA54-6E87-564D-5895-E68E4B6AEAF7}"/>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総括</a:t>
            </a:r>
          </a:p>
        </p:txBody>
      </p:sp>
      <p:sp>
        <p:nvSpPr>
          <p:cNvPr id="18" name="正方形/長方形 17">
            <a:extLst>
              <a:ext uri="{FF2B5EF4-FFF2-40B4-BE49-F238E27FC236}">
                <a16:creationId xmlns:a16="http://schemas.microsoft.com/office/drawing/2014/main" id="{002509F3-BD2D-3E21-AB23-788F3C42C131}"/>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3565" name="Rectangle 6">
            <a:extLst>
              <a:ext uri="{FF2B5EF4-FFF2-40B4-BE49-F238E27FC236}">
                <a16:creationId xmlns:a16="http://schemas.microsoft.com/office/drawing/2014/main" id="{ECD68663-C6D9-0ABC-BE4B-B3E29CCD30E4}"/>
              </a:ext>
            </a:extLst>
          </p:cNvPr>
          <p:cNvSpPr>
            <a:spLocks noChangeArrowheads="1"/>
          </p:cNvSpPr>
          <p:nvPr/>
        </p:nvSpPr>
        <p:spPr bwMode="auto">
          <a:xfrm>
            <a:off x="539750" y="1712913"/>
            <a:ext cx="3529013" cy="2460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ja-JP" altLang="en-US" sz="1600">
                <a:solidFill>
                  <a:srgbClr val="000000"/>
                </a:solidFill>
                <a:latin typeface="メイリオ" panose="020B0604030504040204" pitchFamily="50" charset="-128"/>
                <a:ea typeface="メイリオ" panose="020B0604030504040204" pitchFamily="50" charset="-128"/>
              </a:rPr>
              <a:t>個人会員の推移</a:t>
            </a:r>
            <a:r>
              <a:rPr lang="ja-JP" altLang="en-US" sz="1200">
                <a:solidFill>
                  <a:srgbClr val="000000"/>
                </a:solidFill>
                <a:latin typeface="メイリオ" panose="020B0604030504040204" pitchFamily="50" charset="-128"/>
                <a:ea typeface="メイリオ" panose="020B0604030504040204" pitchFamily="50" charset="-128"/>
              </a:rPr>
              <a:t>（人）</a:t>
            </a:r>
            <a:endParaRPr lang="en-US" altLang="ja-JP" sz="1800">
              <a:solidFill>
                <a:srgbClr val="000000"/>
              </a:solidFill>
              <a:latin typeface="メイリオ" panose="020B0604030504040204" pitchFamily="50" charset="-128"/>
              <a:ea typeface="メイリオ" panose="020B0604030504040204" pitchFamily="50" charset="-128"/>
            </a:endParaRPr>
          </a:p>
        </p:txBody>
      </p:sp>
      <p:sp>
        <p:nvSpPr>
          <p:cNvPr id="23566" name="Rectangle 6">
            <a:extLst>
              <a:ext uri="{FF2B5EF4-FFF2-40B4-BE49-F238E27FC236}">
                <a16:creationId xmlns:a16="http://schemas.microsoft.com/office/drawing/2014/main" id="{C8C05AFF-782F-265B-D459-C0DDF2499486}"/>
              </a:ext>
            </a:extLst>
          </p:cNvPr>
          <p:cNvSpPr>
            <a:spLocks noChangeArrowheads="1"/>
          </p:cNvSpPr>
          <p:nvPr/>
        </p:nvSpPr>
        <p:spPr bwMode="auto">
          <a:xfrm>
            <a:off x="5003800" y="1714500"/>
            <a:ext cx="3529013" cy="2460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ja-JP" altLang="en-US" sz="1600">
                <a:solidFill>
                  <a:srgbClr val="000000"/>
                </a:solidFill>
                <a:latin typeface="メイリオ" panose="020B0604030504040204" pitchFamily="50" charset="-128"/>
                <a:ea typeface="メイリオ" panose="020B0604030504040204" pitchFamily="50" charset="-128"/>
              </a:rPr>
              <a:t>団体会員の推移</a:t>
            </a:r>
            <a:r>
              <a:rPr lang="ja-JP" altLang="en-US" sz="1200">
                <a:solidFill>
                  <a:srgbClr val="000000"/>
                </a:solidFill>
                <a:latin typeface="メイリオ" panose="020B0604030504040204" pitchFamily="50" charset="-128"/>
                <a:ea typeface="メイリオ" panose="020B0604030504040204" pitchFamily="50" charset="-128"/>
              </a:rPr>
              <a:t>（団体）</a:t>
            </a:r>
            <a:endParaRPr lang="en-US" altLang="ja-JP" sz="1800">
              <a:solidFill>
                <a:srgbClr val="000000"/>
              </a:solidFill>
              <a:latin typeface="メイリオ" panose="020B0604030504040204" pitchFamily="50" charset="-128"/>
              <a:ea typeface="メイリオ" panose="020B0604030504040204" pitchFamily="50" charset="-128"/>
            </a:endParaRPr>
          </a:p>
        </p:txBody>
      </p:sp>
      <p:sp>
        <p:nvSpPr>
          <p:cNvPr id="23567" name="Rectangle 6">
            <a:extLst>
              <a:ext uri="{FF2B5EF4-FFF2-40B4-BE49-F238E27FC236}">
                <a16:creationId xmlns:a16="http://schemas.microsoft.com/office/drawing/2014/main" id="{5EE64113-353C-8514-2DA4-45E9742E6B9F}"/>
              </a:ext>
            </a:extLst>
          </p:cNvPr>
          <p:cNvSpPr>
            <a:spLocks noChangeArrowheads="1"/>
          </p:cNvSpPr>
          <p:nvPr/>
        </p:nvSpPr>
        <p:spPr bwMode="auto">
          <a:xfrm>
            <a:off x="1114276" y="3331146"/>
            <a:ext cx="433388"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163</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68" name="Rectangle 6">
            <a:extLst>
              <a:ext uri="{FF2B5EF4-FFF2-40B4-BE49-F238E27FC236}">
                <a16:creationId xmlns:a16="http://schemas.microsoft.com/office/drawing/2014/main" id="{B8A567C4-C195-51BD-0A0C-6BDC35ACCE19}"/>
              </a:ext>
            </a:extLst>
          </p:cNvPr>
          <p:cNvSpPr>
            <a:spLocks noChangeArrowheads="1"/>
          </p:cNvSpPr>
          <p:nvPr/>
        </p:nvSpPr>
        <p:spPr bwMode="auto">
          <a:xfrm>
            <a:off x="1350000" y="2560638"/>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511</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69" name="Rectangle 6">
            <a:extLst>
              <a:ext uri="{FF2B5EF4-FFF2-40B4-BE49-F238E27FC236}">
                <a16:creationId xmlns:a16="http://schemas.microsoft.com/office/drawing/2014/main" id="{280A5791-C12A-6D36-74FC-3BF793F805CE}"/>
              </a:ext>
            </a:extLst>
          </p:cNvPr>
          <p:cNvSpPr>
            <a:spLocks noChangeArrowheads="1"/>
          </p:cNvSpPr>
          <p:nvPr/>
        </p:nvSpPr>
        <p:spPr bwMode="auto">
          <a:xfrm>
            <a:off x="1619250" y="2452688"/>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561</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0" name="Rectangle 6">
            <a:extLst>
              <a:ext uri="{FF2B5EF4-FFF2-40B4-BE49-F238E27FC236}">
                <a16:creationId xmlns:a16="http://schemas.microsoft.com/office/drawing/2014/main" id="{AFA76389-2644-7980-A656-095A7B89C96F}"/>
              </a:ext>
            </a:extLst>
          </p:cNvPr>
          <p:cNvSpPr>
            <a:spLocks noChangeArrowheads="1"/>
          </p:cNvSpPr>
          <p:nvPr/>
        </p:nvSpPr>
        <p:spPr bwMode="auto">
          <a:xfrm>
            <a:off x="1908175" y="235902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600</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1" name="Rectangle 6">
            <a:extLst>
              <a:ext uri="{FF2B5EF4-FFF2-40B4-BE49-F238E27FC236}">
                <a16:creationId xmlns:a16="http://schemas.microsoft.com/office/drawing/2014/main" id="{1EE2646B-4035-F0D9-3D31-7D6D31547CF0}"/>
              </a:ext>
            </a:extLst>
          </p:cNvPr>
          <p:cNvSpPr>
            <a:spLocks noChangeArrowheads="1"/>
          </p:cNvSpPr>
          <p:nvPr/>
        </p:nvSpPr>
        <p:spPr bwMode="auto">
          <a:xfrm>
            <a:off x="2142000" y="2208213"/>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667</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2" name="Rectangle 6">
            <a:extLst>
              <a:ext uri="{FF2B5EF4-FFF2-40B4-BE49-F238E27FC236}">
                <a16:creationId xmlns:a16="http://schemas.microsoft.com/office/drawing/2014/main" id="{FA8B33D2-4F4B-69E3-CC84-647E8267C306}"/>
              </a:ext>
            </a:extLst>
          </p:cNvPr>
          <p:cNvSpPr>
            <a:spLocks noChangeArrowheads="1"/>
          </p:cNvSpPr>
          <p:nvPr/>
        </p:nvSpPr>
        <p:spPr bwMode="auto">
          <a:xfrm>
            <a:off x="2411760" y="206375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732</a:t>
            </a:r>
            <a:endParaRPr lang="en-US" altLang="ja-JP" sz="1200" dirty="0">
              <a:latin typeface="メイリオ" panose="020B0604030504040204" pitchFamily="50" charset="-128"/>
              <a:ea typeface="メイリオ" panose="020B0604030504040204" pitchFamily="50" charset="-128"/>
            </a:endParaRPr>
          </a:p>
        </p:txBody>
      </p:sp>
      <p:sp>
        <p:nvSpPr>
          <p:cNvPr id="23573" name="Rectangle 6">
            <a:extLst>
              <a:ext uri="{FF2B5EF4-FFF2-40B4-BE49-F238E27FC236}">
                <a16:creationId xmlns:a16="http://schemas.microsoft.com/office/drawing/2014/main" id="{6C285F26-F357-15F6-909D-10AD057E114D}"/>
              </a:ext>
            </a:extLst>
          </p:cNvPr>
          <p:cNvSpPr>
            <a:spLocks noChangeArrowheads="1"/>
          </p:cNvSpPr>
          <p:nvPr/>
        </p:nvSpPr>
        <p:spPr bwMode="auto">
          <a:xfrm>
            <a:off x="1187326" y="3960813"/>
            <a:ext cx="3168650" cy="122237"/>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eaLnBrk="1" hangingPunct="1">
              <a:spcBef>
                <a:spcPct val="0"/>
              </a:spcBef>
              <a:buClrTx/>
              <a:buSzTx/>
              <a:buFontTx/>
              <a:buNone/>
            </a:pPr>
            <a:r>
              <a:rPr lang="en-US" altLang="ja-JP"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H24</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H25  H26</a:t>
            </a:r>
            <a:r>
              <a:rPr lang="ja-JP" altLang="en-US" sz="8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H27</a:t>
            </a:r>
            <a:r>
              <a:rPr lang="en-US" altLang="ja-JP" sz="5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H28</a:t>
            </a:r>
            <a:r>
              <a:rPr lang="en-US" altLang="ja-JP" sz="400" dirty="0">
                <a:solidFill>
                  <a:srgbClr val="000000"/>
                </a:solidFill>
                <a:latin typeface="メイリオ" panose="020B0604030504040204" pitchFamily="50" charset="-128"/>
                <a:ea typeface="メイリオ" panose="020B0604030504040204" pitchFamily="50" charset="-128"/>
              </a:rPr>
              <a:t> </a:t>
            </a:r>
            <a:r>
              <a:rPr lang="ja-JP" altLang="en-US" sz="4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H29</a:t>
            </a:r>
            <a:r>
              <a:rPr lang="en-US" altLang="ja-JP" sz="500" dirty="0">
                <a:solidFill>
                  <a:srgbClr val="000000"/>
                </a:solidFill>
                <a:latin typeface="メイリオ" panose="020B0604030504040204" pitchFamily="50" charset="-128"/>
                <a:ea typeface="メイリオ" panose="020B0604030504040204" pitchFamily="50" charset="-128"/>
              </a:rPr>
              <a:t> </a:t>
            </a:r>
            <a:r>
              <a:rPr lang="ja-JP" altLang="en-US" sz="5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H30</a:t>
            </a:r>
            <a:r>
              <a:rPr lang="en-US" altLang="ja-JP" sz="6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R1</a:t>
            </a:r>
            <a:r>
              <a:rPr lang="en-US" altLang="ja-JP" sz="6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R2 </a:t>
            </a:r>
            <a:r>
              <a:rPr lang="en-US" altLang="ja-JP" sz="700" dirty="0">
                <a:solidFill>
                  <a:srgbClr val="000000"/>
                </a:solidFill>
                <a:latin typeface="メイリオ" panose="020B0604030504040204" pitchFamily="50" charset="-128"/>
                <a:ea typeface="メイリオ" panose="020B0604030504040204" pitchFamily="50" charset="-128"/>
              </a:rPr>
              <a:t>  </a:t>
            </a:r>
            <a:r>
              <a:rPr lang="ja-JP" altLang="en-US" sz="7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R3    R4   R5.6</a:t>
            </a:r>
          </a:p>
        </p:txBody>
      </p:sp>
      <p:sp>
        <p:nvSpPr>
          <p:cNvPr id="23574" name="Rectangle 6">
            <a:extLst>
              <a:ext uri="{FF2B5EF4-FFF2-40B4-BE49-F238E27FC236}">
                <a16:creationId xmlns:a16="http://schemas.microsoft.com/office/drawing/2014/main" id="{2FEA04C6-5456-6E84-84EF-561C70C764A1}"/>
              </a:ext>
            </a:extLst>
          </p:cNvPr>
          <p:cNvSpPr>
            <a:spLocks noChangeArrowheads="1"/>
          </p:cNvSpPr>
          <p:nvPr/>
        </p:nvSpPr>
        <p:spPr bwMode="auto">
          <a:xfrm>
            <a:off x="5094000" y="3584575"/>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9</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5" name="Rectangle 6">
            <a:extLst>
              <a:ext uri="{FF2B5EF4-FFF2-40B4-BE49-F238E27FC236}">
                <a16:creationId xmlns:a16="http://schemas.microsoft.com/office/drawing/2014/main" id="{C9131280-46C7-025A-1EAA-48FF357904E5}"/>
              </a:ext>
            </a:extLst>
          </p:cNvPr>
          <p:cNvSpPr>
            <a:spLocks noChangeArrowheads="1"/>
          </p:cNvSpPr>
          <p:nvPr/>
        </p:nvSpPr>
        <p:spPr bwMode="auto">
          <a:xfrm>
            <a:off x="5364088" y="3368675"/>
            <a:ext cx="433388"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30</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6" name="Rectangle 6">
            <a:extLst>
              <a:ext uri="{FF2B5EF4-FFF2-40B4-BE49-F238E27FC236}">
                <a16:creationId xmlns:a16="http://schemas.microsoft.com/office/drawing/2014/main" id="{DF59CB2B-17FB-E438-7380-34077FE5F4D9}"/>
              </a:ext>
            </a:extLst>
          </p:cNvPr>
          <p:cNvSpPr>
            <a:spLocks noChangeArrowheads="1"/>
          </p:cNvSpPr>
          <p:nvPr/>
        </p:nvSpPr>
        <p:spPr bwMode="auto">
          <a:xfrm>
            <a:off x="5608800" y="3358800"/>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32</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7" name="Rectangle 6">
            <a:extLst>
              <a:ext uri="{FF2B5EF4-FFF2-40B4-BE49-F238E27FC236}">
                <a16:creationId xmlns:a16="http://schemas.microsoft.com/office/drawing/2014/main" id="{5418441E-56B6-09B3-F26D-0A725FE9D4D0}"/>
              </a:ext>
            </a:extLst>
          </p:cNvPr>
          <p:cNvSpPr>
            <a:spLocks noChangeArrowheads="1"/>
          </p:cNvSpPr>
          <p:nvPr/>
        </p:nvSpPr>
        <p:spPr bwMode="auto">
          <a:xfrm>
            <a:off x="5868000" y="313200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52</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8" name="Rectangle 6">
            <a:extLst>
              <a:ext uri="{FF2B5EF4-FFF2-40B4-BE49-F238E27FC236}">
                <a16:creationId xmlns:a16="http://schemas.microsoft.com/office/drawing/2014/main" id="{5767A20B-3C00-90CA-35D9-28C235A476FC}"/>
              </a:ext>
            </a:extLst>
          </p:cNvPr>
          <p:cNvSpPr>
            <a:spLocks noChangeArrowheads="1"/>
          </p:cNvSpPr>
          <p:nvPr/>
        </p:nvSpPr>
        <p:spPr bwMode="auto">
          <a:xfrm>
            <a:off x="6156176" y="2347200"/>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122</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9" name="Rectangle 6">
            <a:extLst>
              <a:ext uri="{FF2B5EF4-FFF2-40B4-BE49-F238E27FC236}">
                <a16:creationId xmlns:a16="http://schemas.microsoft.com/office/drawing/2014/main" id="{54E2FFCB-E2D0-381B-0D19-61A4845C2C32}"/>
              </a:ext>
            </a:extLst>
          </p:cNvPr>
          <p:cNvSpPr>
            <a:spLocks noChangeArrowheads="1"/>
          </p:cNvSpPr>
          <p:nvPr/>
        </p:nvSpPr>
        <p:spPr bwMode="auto">
          <a:xfrm>
            <a:off x="6408000" y="222480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134</a:t>
            </a:r>
            <a:endParaRPr lang="en-US" altLang="ja-JP" sz="1200" dirty="0">
              <a:latin typeface="メイリオ" panose="020B0604030504040204" pitchFamily="50" charset="-128"/>
              <a:ea typeface="メイリオ" panose="020B0604030504040204" pitchFamily="50" charset="-128"/>
            </a:endParaRPr>
          </a:p>
        </p:txBody>
      </p:sp>
      <p:sp>
        <p:nvSpPr>
          <p:cNvPr id="37" name="タイトル 1">
            <a:extLst>
              <a:ext uri="{FF2B5EF4-FFF2-40B4-BE49-F238E27FC236}">
                <a16:creationId xmlns:a16="http://schemas.microsoft.com/office/drawing/2014/main" id="{650FA8A7-BD72-461C-DB04-478FECB294D9}"/>
              </a:ext>
            </a:extLst>
          </p:cNvPr>
          <p:cNvSpPr txBox="1">
            <a:spLocks/>
          </p:cNvSpPr>
          <p:nvPr/>
        </p:nvSpPr>
        <p:spPr>
          <a:xfrm>
            <a:off x="522288" y="908050"/>
            <a:ext cx="4210050" cy="539750"/>
          </a:xfrm>
          <a:prstGeom prst="rect">
            <a:avLst/>
          </a:prstGeom>
        </p:spPr>
        <p:txBody>
          <a:bodyPr/>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日　 </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個人会員　</a:t>
            </a:r>
            <a:r>
              <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501</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人</a:t>
            </a:r>
            <a:endPar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9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団体会員　</a:t>
            </a:r>
            <a:r>
              <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138</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団体</a:t>
            </a:r>
            <a:endPar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3581" name="Rectangle 6">
            <a:extLst>
              <a:ext uri="{FF2B5EF4-FFF2-40B4-BE49-F238E27FC236}">
                <a16:creationId xmlns:a16="http://schemas.microsoft.com/office/drawing/2014/main" id="{E0A4626D-A118-11E4-8C0E-1A280E0C53F7}"/>
              </a:ext>
            </a:extLst>
          </p:cNvPr>
          <p:cNvSpPr>
            <a:spLocks noChangeArrowheads="1"/>
          </p:cNvSpPr>
          <p:nvPr/>
        </p:nvSpPr>
        <p:spPr bwMode="auto">
          <a:xfrm>
            <a:off x="2682000" y="234888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615</a:t>
            </a:r>
          </a:p>
        </p:txBody>
      </p:sp>
      <p:sp>
        <p:nvSpPr>
          <p:cNvPr id="23582" name="Rectangle 6">
            <a:extLst>
              <a:ext uri="{FF2B5EF4-FFF2-40B4-BE49-F238E27FC236}">
                <a16:creationId xmlns:a16="http://schemas.microsoft.com/office/drawing/2014/main" id="{8B2D2711-02E8-DFDB-51C3-CC36C42999CA}"/>
              </a:ext>
            </a:extLst>
          </p:cNvPr>
          <p:cNvSpPr>
            <a:spLocks noChangeArrowheads="1"/>
          </p:cNvSpPr>
          <p:nvPr/>
        </p:nvSpPr>
        <p:spPr bwMode="auto">
          <a:xfrm>
            <a:off x="6660232" y="2106000"/>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145</a:t>
            </a:r>
          </a:p>
        </p:txBody>
      </p:sp>
      <p:sp>
        <p:nvSpPr>
          <p:cNvPr id="23583" name="Rectangle 6">
            <a:extLst>
              <a:ext uri="{FF2B5EF4-FFF2-40B4-BE49-F238E27FC236}">
                <a16:creationId xmlns:a16="http://schemas.microsoft.com/office/drawing/2014/main" id="{8442E273-ED8F-09F9-CF00-8EB0DB445B48}"/>
              </a:ext>
            </a:extLst>
          </p:cNvPr>
          <p:cNvSpPr>
            <a:spLocks noChangeArrowheads="1"/>
          </p:cNvSpPr>
          <p:nvPr/>
        </p:nvSpPr>
        <p:spPr bwMode="auto">
          <a:xfrm>
            <a:off x="2934000" y="229552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632</a:t>
            </a:r>
          </a:p>
        </p:txBody>
      </p:sp>
      <p:sp>
        <p:nvSpPr>
          <p:cNvPr id="23584" name="Rectangle 6">
            <a:extLst>
              <a:ext uri="{FF2B5EF4-FFF2-40B4-BE49-F238E27FC236}">
                <a16:creationId xmlns:a16="http://schemas.microsoft.com/office/drawing/2014/main" id="{29A9CE51-1228-E291-DFB0-E96E2A1E092E}"/>
              </a:ext>
            </a:extLst>
          </p:cNvPr>
          <p:cNvSpPr>
            <a:spLocks noChangeArrowheads="1"/>
          </p:cNvSpPr>
          <p:nvPr/>
        </p:nvSpPr>
        <p:spPr bwMode="auto">
          <a:xfrm>
            <a:off x="7452320" y="2052000"/>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149</a:t>
            </a:r>
          </a:p>
        </p:txBody>
      </p:sp>
      <p:sp>
        <p:nvSpPr>
          <p:cNvPr id="4" name="正方形/長方形 3">
            <a:extLst>
              <a:ext uri="{FF2B5EF4-FFF2-40B4-BE49-F238E27FC236}">
                <a16:creationId xmlns:a16="http://schemas.microsoft.com/office/drawing/2014/main" id="{18A22F26-7FA7-0730-B03C-2FB337B74CF0}"/>
              </a:ext>
            </a:extLst>
          </p:cNvPr>
          <p:cNvSpPr/>
          <p:nvPr/>
        </p:nvSpPr>
        <p:spPr>
          <a:xfrm>
            <a:off x="3276600" y="1855788"/>
            <a:ext cx="1547813" cy="288925"/>
          </a:xfrm>
          <a:prstGeom prst="rect">
            <a:avLst/>
          </a:prstGeom>
          <a:solidFill>
            <a:srgbClr val="FFFFFF"/>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9" name="直線コネクタ 8">
            <a:extLst>
              <a:ext uri="{FF2B5EF4-FFF2-40B4-BE49-F238E27FC236}">
                <a16:creationId xmlns:a16="http://schemas.microsoft.com/office/drawing/2014/main" id="{3AEFE437-1E75-5843-3652-11BC4D32F2FA}"/>
              </a:ext>
            </a:extLst>
          </p:cNvPr>
          <p:cNvCxnSpPr>
            <a:cxnSpLocks/>
            <a:stCxn id="4" idx="1"/>
          </p:cNvCxnSpPr>
          <p:nvPr/>
        </p:nvCxnSpPr>
        <p:spPr>
          <a:xfrm flipH="1">
            <a:off x="3144838" y="2000250"/>
            <a:ext cx="131762" cy="0"/>
          </a:xfrm>
          <a:prstGeom prst="line">
            <a:avLst/>
          </a:prstGeom>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B074555C-91BF-BA69-1292-C9E22E95B039}"/>
              </a:ext>
            </a:extLst>
          </p:cNvPr>
          <p:cNvCxnSpPr>
            <a:cxnSpLocks/>
          </p:cNvCxnSpPr>
          <p:nvPr/>
        </p:nvCxnSpPr>
        <p:spPr>
          <a:xfrm flipH="1">
            <a:off x="2947132" y="2000250"/>
            <a:ext cx="197706" cy="311150"/>
          </a:xfrm>
          <a:prstGeom prst="line">
            <a:avLst/>
          </a:prstGeom>
          <a:ln>
            <a:tailEnd type="diamond"/>
          </a:ln>
        </p:spPr>
        <p:style>
          <a:lnRef idx="1">
            <a:schemeClr val="dk1"/>
          </a:lnRef>
          <a:fillRef idx="0">
            <a:schemeClr val="dk1"/>
          </a:fillRef>
          <a:effectRef idx="0">
            <a:schemeClr val="dk1"/>
          </a:effectRef>
          <a:fontRef idx="minor">
            <a:schemeClr val="tx1"/>
          </a:fontRef>
        </p:style>
      </p:cxnSp>
      <p:sp>
        <p:nvSpPr>
          <p:cNvPr id="23588" name="テキスト ボックス 14">
            <a:extLst>
              <a:ext uri="{FF2B5EF4-FFF2-40B4-BE49-F238E27FC236}">
                <a16:creationId xmlns:a16="http://schemas.microsoft.com/office/drawing/2014/main" id="{010E683B-ABB0-510D-3C77-1F4DDF42B5F1}"/>
              </a:ext>
            </a:extLst>
          </p:cNvPr>
          <p:cNvSpPr txBox="1">
            <a:spLocks noChangeArrowheads="1"/>
          </p:cNvSpPr>
          <p:nvPr/>
        </p:nvSpPr>
        <p:spPr bwMode="auto">
          <a:xfrm>
            <a:off x="3241675" y="1847850"/>
            <a:ext cx="1641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a:latin typeface="メイリオ" panose="020B0604030504040204" pitchFamily="50" charset="-128"/>
                <a:ea typeface="メイリオ" panose="020B0604030504040204" pitchFamily="50" charset="-128"/>
              </a:rPr>
              <a:t>・</a:t>
            </a:r>
            <a:r>
              <a:rPr lang="en-US" altLang="ja-JP" sz="900">
                <a:latin typeface="メイリオ" panose="020B0604030504040204" pitchFamily="50" charset="-128"/>
                <a:ea typeface="メイリオ" panose="020B0604030504040204" pitchFamily="50" charset="-128"/>
              </a:rPr>
              <a:t>2</a:t>
            </a:r>
            <a:r>
              <a:rPr lang="ja-JP" altLang="en-US" sz="900">
                <a:latin typeface="メイリオ" panose="020B0604030504040204" pitchFamily="50" charset="-128"/>
                <a:ea typeface="メイリオ" panose="020B0604030504040204" pitchFamily="50" charset="-128"/>
              </a:rPr>
              <a:t>年未納会員の退会手続き</a:t>
            </a:r>
            <a:endParaRPr lang="en-US" altLang="ja-JP" sz="900">
              <a:latin typeface="メイリオ" panose="020B0604030504040204" pitchFamily="50" charset="-128"/>
              <a:ea typeface="メイリオ" panose="020B0604030504040204" pitchFamily="50" charset="-128"/>
            </a:endParaRPr>
          </a:p>
          <a:p>
            <a:r>
              <a:rPr lang="ja-JP" altLang="en-US" sz="900">
                <a:latin typeface="メイリオ" panose="020B0604030504040204" pitchFamily="50" charset="-128"/>
                <a:ea typeface="メイリオ" panose="020B0604030504040204" pitchFamily="50" charset="-128"/>
              </a:rPr>
              <a:t>・終身会員制の導入</a:t>
            </a:r>
          </a:p>
        </p:txBody>
      </p:sp>
      <p:sp>
        <p:nvSpPr>
          <p:cNvPr id="23589" name="Rectangle 6">
            <a:extLst>
              <a:ext uri="{FF2B5EF4-FFF2-40B4-BE49-F238E27FC236}">
                <a16:creationId xmlns:a16="http://schemas.microsoft.com/office/drawing/2014/main" id="{92DE418F-1B0A-C6EE-72A3-9305969F49A5}"/>
              </a:ext>
            </a:extLst>
          </p:cNvPr>
          <p:cNvSpPr>
            <a:spLocks noChangeArrowheads="1"/>
          </p:cNvSpPr>
          <p:nvPr/>
        </p:nvSpPr>
        <p:spPr bwMode="auto">
          <a:xfrm>
            <a:off x="3463200" y="2276872"/>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626</a:t>
            </a:r>
          </a:p>
        </p:txBody>
      </p:sp>
      <p:sp>
        <p:nvSpPr>
          <p:cNvPr id="23591" name="Rectangle 6">
            <a:extLst>
              <a:ext uri="{FF2B5EF4-FFF2-40B4-BE49-F238E27FC236}">
                <a16:creationId xmlns:a16="http://schemas.microsoft.com/office/drawing/2014/main" id="{396870EB-1F5F-9476-EC51-0C5C4BB2DA38}"/>
              </a:ext>
            </a:extLst>
          </p:cNvPr>
          <p:cNvSpPr>
            <a:spLocks noChangeArrowheads="1"/>
          </p:cNvSpPr>
          <p:nvPr/>
        </p:nvSpPr>
        <p:spPr bwMode="auto">
          <a:xfrm>
            <a:off x="6948512" y="2106000"/>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145</a:t>
            </a:r>
          </a:p>
        </p:txBody>
      </p:sp>
      <p:sp>
        <p:nvSpPr>
          <p:cNvPr id="45" name="タイトル 1">
            <a:extLst>
              <a:ext uri="{FF2B5EF4-FFF2-40B4-BE49-F238E27FC236}">
                <a16:creationId xmlns:a16="http://schemas.microsoft.com/office/drawing/2014/main" id="{D9A59365-426C-E750-A908-A00648C1C3D2}"/>
              </a:ext>
            </a:extLst>
          </p:cNvPr>
          <p:cNvSpPr txBox="1">
            <a:spLocks/>
          </p:cNvSpPr>
          <p:nvPr/>
        </p:nvSpPr>
        <p:spPr>
          <a:xfrm>
            <a:off x="539750" y="4502150"/>
            <a:ext cx="8064500" cy="1663700"/>
          </a:xfrm>
          <a:prstGeom prst="rect">
            <a:avLst/>
          </a:prstGeom>
        </p:spPr>
        <p:txBody>
          <a:bodyPr/>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参画しやすい</a:t>
            </a:r>
            <a:r>
              <a:rPr lang="en-US" altLang="ja-JP"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へ！</a:t>
            </a:r>
            <a:r>
              <a:rPr lang="ja-JP" altLang="en-US" sz="14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　～会員の皆さまの声を活動に反映してまいります～</a:t>
            </a:r>
            <a:endParaRPr lang="en-US" altLang="ja-JP"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endParaRPr lang="en-US" altLang="ja-JP" sz="7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endParaRPr lang="en-US" altLang="ja-JP" sz="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r>
              <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改革</a:t>
            </a:r>
            <a:r>
              <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p>
          <a:p>
            <a:pPr eaLnBrk="1" fontAlgn="auto" hangingPunct="1">
              <a:spcAft>
                <a:spcPts val="0"/>
              </a:spcAft>
              <a:defRPr/>
            </a:pPr>
            <a:r>
              <a:rPr lang="ja-JP" altLang="en-US" sz="16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6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6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機能の見直し</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や</a:t>
            </a:r>
            <a:r>
              <a:rPr lang="ja-JP" altLang="en-US" sz="16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マネジメント力の強化</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等を進め、</a:t>
            </a:r>
            <a:r>
              <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への参画を促進し、</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活動の拡大・充実を図ります！</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3593" name="Rectangle 6">
            <a:extLst>
              <a:ext uri="{FF2B5EF4-FFF2-40B4-BE49-F238E27FC236}">
                <a16:creationId xmlns:a16="http://schemas.microsoft.com/office/drawing/2014/main" id="{216D0A11-CF8B-6038-F343-A5EC8067D3C9}"/>
              </a:ext>
            </a:extLst>
          </p:cNvPr>
          <p:cNvSpPr>
            <a:spLocks noChangeArrowheads="1"/>
          </p:cNvSpPr>
          <p:nvPr/>
        </p:nvSpPr>
        <p:spPr bwMode="auto">
          <a:xfrm>
            <a:off x="3203848" y="235902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610</a:t>
            </a:r>
          </a:p>
        </p:txBody>
      </p:sp>
      <p:sp>
        <p:nvSpPr>
          <p:cNvPr id="23594" name="Rectangle 6">
            <a:extLst>
              <a:ext uri="{FF2B5EF4-FFF2-40B4-BE49-F238E27FC236}">
                <a16:creationId xmlns:a16="http://schemas.microsoft.com/office/drawing/2014/main" id="{6B938724-0140-8527-A8ED-174E18094937}"/>
              </a:ext>
            </a:extLst>
          </p:cNvPr>
          <p:cNvSpPr>
            <a:spLocks noChangeArrowheads="1"/>
          </p:cNvSpPr>
          <p:nvPr/>
        </p:nvSpPr>
        <p:spPr bwMode="auto">
          <a:xfrm>
            <a:off x="7196400" y="2088000"/>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146</a:t>
            </a:r>
          </a:p>
        </p:txBody>
      </p:sp>
      <p:sp>
        <p:nvSpPr>
          <p:cNvPr id="23595" name="Rectangle 6">
            <a:extLst>
              <a:ext uri="{FF2B5EF4-FFF2-40B4-BE49-F238E27FC236}">
                <a16:creationId xmlns:a16="http://schemas.microsoft.com/office/drawing/2014/main" id="{4F8CBC69-E249-D312-0D73-A87F770D0B9F}"/>
              </a:ext>
            </a:extLst>
          </p:cNvPr>
          <p:cNvSpPr>
            <a:spLocks noChangeArrowheads="1"/>
          </p:cNvSpPr>
          <p:nvPr/>
        </p:nvSpPr>
        <p:spPr bwMode="auto">
          <a:xfrm>
            <a:off x="3996184" y="250200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b="1" dirty="0">
                <a:solidFill>
                  <a:srgbClr val="C00000"/>
                </a:solidFill>
                <a:latin typeface="メイリオ" panose="020B0604030504040204" pitchFamily="50" charset="-128"/>
                <a:ea typeface="メイリオ" panose="020B0604030504040204" pitchFamily="50" charset="-128"/>
              </a:rPr>
              <a:t>501</a:t>
            </a:r>
          </a:p>
        </p:txBody>
      </p:sp>
      <p:sp>
        <p:nvSpPr>
          <p:cNvPr id="23596" name="Rectangle 6">
            <a:extLst>
              <a:ext uri="{FF2B5EF4-FFF2-40B4-BE49-F238E27FC236}">
                <a16:creationId xmlns:a16="http://schemas.microsoft.com/office/drawing/2014/main" id="{908192C6-8CE7-53D4-05BD-DC87FB05C221}"/>
              </a:ext>
            </a:extLst>
          </p:cNvPr>
          <p:cNvSpPr>
            <a:spLocks noChangeArrowheads="1"/>
          </p:cNvSpPr>
          <p:nvPr/>
        </p:nvSpPr>
        <p:spPr bwMode="auto">
          <a:xfrm>
            <a:off x="7992000" y="2144713"/>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b="1" dirty="0">
                <a:solidFill>
                  <a:srgbClr val="C00000"/>
                </a:solidFill>
                <a:latin typeface="メイリオ" panose="020B0604030504040204" pitchFamily="50" charset="-128"/>
                <a:ea typeface="メイリオ" panose="020B0604030504040204" pitchFamily="50" charset="-128"/>
              </a:rPr>
              <a:t>138</a:t>
            </a:r>
          </a:p>
        </p:txBody>
      </p:sp>
      <p:sp>
        <p:nvSpPr>
          <p:cNvPr id="11" name="Rectangle 6">
            <a:extLst>
              <a:ext uri="{FF2B5EF4-FFF2-40B4-BE49-F238E27FC236}">
                <a16:creationId xmlns:a16="http://schemas.microsoft.com/office/drawing/2014/main" id="{BB44F0B3-99A1-D920-264B-BFD0247E4040}"/>
              </a:ext>
            </a:extLst>
          </p:cNvPr>
          <p:cNvSpPr>
            <a:spLocks noChangeArrowheads="1"/>
          </p:cNvSpPr>
          <p:nvPr/>
        </p:nvSpPr>
        <p:spPr bwMode="auto">
          <a:xfrm>
            <a:off x="3708152" y="2468637"/>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556</a:t>
            </a:r>
          </a:p>
        </p:txBody>
      </p:sp>
      <p:sp>
        <p:nvSpPr>
          <p:cNvPr id="16" name="Rectangle 6">
            <a:extLst>
              <a:ext uri="{FF2B5EF4-FFF2-40B4-BE49-F238E27FC236}">
                <a16:creationId xmlns:a16="http://schemas.microsoft.com/office/drawing/2014/main" id="{1FE344DD-C8E8-ED2B-5A73-ED67EFE978B6}"/>
              </a:ext>
            </a:extLst>
          </p:cNvPr>
          <p:cNvSpPr>
            <a:spLocks noChangeArrowheads="1"/>
          </p:cNvSpPr>
          <p:nvPr/>
        </p:nvSpPr>
        <p:spPr bwMode="auto">
          <a:xfrm>
            <a:off x="5202000" y="3954835"/>
            <a:ext cx="3168650" cy="122237"/>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eaLnBrk="1" hangingPunct="1">
              <a:spcBef>
                <a:spcPct val="0"/>
              </a:spcBef>
              <a:buClrTx/>
              <a:buSzTx/>
              <a:buFontTx/>
              <a:buNone/>
            </a:pPr>
            <a:r>
              <a:rPr lang="en-US" altLang="ja-JP"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H24</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H25  H26</a:t>
            </a:r>
            <a:r>
              <a:rPr lang="ja-JP" altLang="en-US" sz="8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H27</a:t>
            </a:r>
            <a:r>
              <a:rPr lang="en-US" altLang="ja-JP" sz="5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H28</a:t>
            </a:r>
            <a:r>
              <a:rPr lang="en-US" altLang="ja-JP" sz="400" dirty="0">
                <a:solidFill>
                  <a:srgbClr val="000000"/>
                </a:solidFill>
                <a:latin typeface="メイリオ" panose="020B0604030504040204" pitchFamily="50" charset="-128"/>
                <a:ea typeface="メイリオ" panose="020B0604030504040204" pitchFamily="50" charset="-128"/>
              </a:rPr>
              <a:t> </a:t>
            </a:r>
            <a:r>
              <a:rPr lang="ja-JP" altLang="en-US" sz="4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H29</a:t>
            </a:r>
            <a:r>
              <a:rPr lang="en-US" altLang="ja-JP" sz="500" dirty="0">
                <a:solidFill>
                  <a:srgbClr val="000000"/>
                </a:solidFill>
                <a:latin typeface="メイリオ" panose="020B0604030504040204" pitchFamily="50" charset="-128"/>
                <a:ea typeface="メイリオ" panose="020B0604030504040204" pitchFamily="50" charset="-128"/>
              </a:rPr>
              <a:t> </a:t>
            </a:r>
            <a:r>
              <a:rPr lang="ja-JP" altLang="en-US" sz="5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H30</a:t>
            </a:r>
            <a:r>
              <a:rPr lang="en-US" altLang="ja-JP" sz="6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R1</a:t>
            </a:r>
            <a:r>
              <a:rPr lang="en-US" altLang="ja-JP" sz="6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R2 </a:t>
            </a:r>
            <a:r>
              <a:rPr lang="en-US" altLang="ja-JP" sz="700" dirty="0">
                <a:solidFill>
                  <a:srgbClr val="000000"/>
                </a:solidFill>
                <a:latin typeface="メイリオ" panose="020B0604030504040204" pitchFamily="50" charset="-128"/>
                <a:ea typeface="メイリオ" panose="020B0604030504040204" pitchFamily="50" charset="-128"/>
              </a:rPr>
              <a:t>  </a:t>
            </a:r>
            <a:r>
              <a:rPr lang="ja-JP" altLang="en-US" sz="7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R3    R4   R5.6</a:t>
            </a:r>
          </a:p>
        </p:txBody>
      </p:sp>
      <p:sp>
        <p:nvSpPr>
          <p:cNvPr id="19" name="Rectangle 6">
            <a:extLst>
              <a:ext uri="{FF2B5EF4-FFF2-40B4-BE49-F238E27FC236}">
                <a16:creationId xmlns:a16="http://schemas.microsoft.com/office/drawing/2014/main" id="{EED729C5-F484-9520-2C72-AD1D67AC9C7D}"/>
              </a:ext>
            </a:extLst>
          </p:cNvPr>
          <p:cNvSpPr>
            <a:spLocks noChangeArrowheads="1"/>
          </p:cNvSpPr>
          <p:nvPr/>
        </p:nvSpPr>
        <p:spPr bwMode="auto">
          <a:xfrm>
            <a:off x="7725600" y="2102400"/>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144</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下水道を未来につなげる会（未来会）</a:t>
            </a:r>
          </a:p>
        </p:txBody>
      </p:sp>
      <p:graphicFrame>
        <p:nvGraphicFramePr>
          <p:cNvPr id="6" name="表 5">
            <a:extLst>
              <a:ext uri="{FF2B5EF4-FFF2-40B4-BE49-F238E27FC236}">
                <a16:creationId xmlns:a16="http://schemas.microsoft.com/office/drawing/2014/main" id="{C8CA50A4-221C-8BBD-BEE5-39BA663549E9}"/>
              </a:ext>
            </a:extLst>
          </p:cNvPr>
          <p:cNvGraphicFramePr>
            <a:graphicFrameLocks noGrp="1"/>
          </p:cNvGraphicFramePr>
          <p:nvPr>
            <p:extLst>
              <p:ext uri="{D42A27DB-BD31-4B8C-83A1-F6EECF244321}">
                <p14:modId xmlns:p14="http://schemas.microsoft.com/office/powerpoint/2010/main" val="3565036255"/>
              </p:ext>
            </p:extLst>
          </p:nvPr>
        </p:nvGraphicFramePr>
        <p:xfrm>
          <a:off x="514673" y="2458328"/>
          <a:ext cx="7840340" cy="428304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下水道界の人材確保のため産官学が連携。</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リクルート強化</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。下水道の魅力を「学生」に発信し、</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「未来の下水道パーソン」</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を発掘。</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進路としての下水道界のイメージＵＰ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SNS</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等による学びや感動の発信、記事の掲載を通して認知と理解、関心が拡大。水平展開（地方版未来会）で更に効果を高める。</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進路としての下水道界のイメージＵＰ（アンケート：下水道界の印象が代わった　</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90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％以上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）が図られた。地方版未来会を通じて更に効果を高められた。（参加者数：</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463</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コロナ禍前と同数以上の</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２回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のリアルイベントを通して、下水道業界で働く魅力を伝え、下水道の役割や今後の可能性等について理解してもらえた。</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同じ大学での継続実施が重要であり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イベント数はほぼ現状維持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効率的運営</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体制を検討。メンバー同士の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交流の場を増やしたい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状況に応じて対応</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リアルイベントは下水道業界の魅力を伝える上で重要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と感じた。リアルイベントでの対面などでメンバー同士の交流の場がつくれた。</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8" name="図 7">
            <a:extLst>
              <a:ext uri="{FF2B5EF4-FFF2-40B4-BE49-F238E27FC236}">
                <a16:creationId xmlns:a16="http://schemas.microsoft.com/office/drawing/2014/main" id="{E5566C1D-1E9A-D066-F158-D1F44D6A586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368" y="896350"/>
            <a:ext cx="2609472" cy="1461509"/>
          </a:xfrm>
          <a:prstGeom prst="rect">
            <a:avLst/>
          </a:prstGeom>
          <a:noFill/>
          <a:ln>
            <a:noFill/>
          </a:ln>
        </p:spPr>
      </p:pic>
      <p:pic>
        <p:nvPicPr>
          <p:cNvPr id="16" name="図 15">
            <a:extLst>
              <a:ext uri="{FF2B5EF4-FFF2-40B4-BE49-F238E27FC236}">
                <a16:creationId xmlns:a16="http://schemas.microsoft.com/office/drawing/2014/main" id="{8A86474B-DE8F-4106-146C-ADCE6ABEC3D4}"/>
              </a:ext>
            </a:extLst>
          </p:cNvPr>
          <p:cNvPicPr>
            <a:picLocks noChangeAspect="1"/>
          </p:cNvPicPr>
          <p:nvPr/>
        </p:nvPicPr>
        <p:blipFill>
          <a:blip r:embed="rId3"/>
          <a:stretch>
            <a:fillRect/>
          </a:stretch>
        </p:blipFill>
        <p:spPr>
          <a:xfrm>
            <a:off x="3419872" y="896349"/>
            <a:ext cx="2570565" cy="1461509"/>
          </a:xfrm>
          <a:prstGeom prst="rect">
            <a:avLst/>
          </a:prstGeom>
        </p:spPr>
      </p:pic>
      <p:pic>
        <p:nvPicPr>
          <p:cNvPr id="19" name="図 18">
            <a:extLst>
              <a:ext uri="{FF2B5EF4-FFF2-40B4-BE49-F238E27FC236}">
                <a16:creationId xmlns:a16="http://schemas.microsoft.com/office/drawing/2014/main" id="{E67666F3-7DBC-558B-9BAD-58D98CAD8589}"/>
              </a:ext>
            </a:extLst>
          </p:cNvPr>
          <p:cNvPicPr>
            <a:picLocks noChangeAspect="1"/>
          </p:cNvPicPr>
          <p:nvPr/>
        </p:nvPicPr>
        <p:blipFill>
          <a:blip r:embed="rId4"/>
          <a:stretch>
            <a:fillRect/>
          </a:stretch>
        </p:blipFill>
        <p:spPr>
          <a:xfrm>
            <a:off x="6259549" y="896349"/>
            <a:ext cx="1912851" cy="1461600"/>
          </a:xfrm>
          <a:prstGeom prst="rect">
            <a:avLst/>
          </a:prstGeom>
        </p:spPr>
      </p:pic>
      <p:sp>
        <p:nvSpPr>
          <p:cNvPr id="20" name="テキスト ボックス 19">
            <a:extLst>
              <a:ext uri="{FF2B5EF4-FFF2-40B4-BE49-F238E27FC236}">
                <a16:creationId xmlns:a16="http://schemas.microsoft.com/office/drawing/2014/main" id="{ECD39EB5-ADEA-FD25-E108-8C751F6338BC}"/>
              </a:ext>
            </a:extLst>
          </p:cNvPr>
          <p:cNvSpPr txBox="1"/>
          <p:nvPr/>
        </p:nvSpPr>
        <p:spPr>
          <a:xfrm>
            <a:off x="899592" y="2132404"/>
            <a:ext cx="2265364" cy="253916"/>
          </a:xfrm>
          <a:prstGeom prst="rect">
            <a:avLst/>
          </a:prstGeom>
          <a:noFill/>
        </p:spPr>
        <p:txBody>
          <a:bodyPr wrap="none" rtlCol="0">
            <a:spAutoFit/>
          </a:bodyPr>
          <a:lstStyle/>
          <a:p>
            <a:r>
              <a:rPr kumimoji="1" lang="ja-JP" altLang="en-US" sz="1050" b="1" dirty="0">
                <a:solidFill>
                  <a:schemeClr val="bg1"/>
                </a:solidFill>
              </a:rPr>
              <a:t>下水道展「水ビジネスワークショップ」</a:t>
            </a:r>
            <a:endParaRPr kumimoji="1" lang="ja-JP" altLang="en-US" b="1" dirty="0">
              <a:solidFill>
                <a:schemeClr val="bg1"/>
              </a:solidFill>
            </a:endParaRPr>
          </a:p>
        </p:txBody>
      </p:sp>
      <p:sp>
        <p:nvSpPr>
          <p:cNvPr id="21" name="テキスト ボックス 20">
            <a:extLst>
              <a:ext uri="{FF2B5EF4-FFF2-40B4-BE49-F238E27FC236}">
                <a16:creationId xmlns:a16="http://schemas.microsoft.com/office/drawing/2014/main" id="{609AC76C-D85E-ED3A-0833-48C9AB44F1E5}"/>
              </a:ext>
            </a:extLst>
          </p:cNvPr>
          <p:cNvSpPr txBox="1"/>
          <p:nvPr/>
        </p:nvSpPr>
        <p:spPr>
          <a:xfrm>
            <a:off x="4480972" y="2132404"/>
            <a:ext cx="1531188" cy="253916"/>
          </a:xfrm>
          <a:prstGeom prst="rect">
            <a:avLst/>
          </a:prstGeom>
          <a:noFill/>
        </p:spPr>
        <p:txBody>
          <a:bodyPr wrap="none" rtlCol="0">
            <a:spAutoFit/>
          </a:bodyPr>
          <a:lstStyle/>
          <a:p>
            <a:r>
              <a:rPr kumimoji="1" lang="ja-JP" altLang="en-US" sz="1050" b="1" dirty="0">
                <a:solidFill>
                  <a:schemeClr val="bg1"/>
                </a:solidFill>
              </a:rPr>
              <a:t>日大理工学部出前講座</a:t>
            </a:r>
            <a:endParaRPr kumimoji="1" lang="ja-JP" altLang="en-US" b="1" dirty="0">
              <a:solidFill>
                <a:schemeClr val="bg1"/>
              </a:solidFill>
            </a:endParaRPr>
          </a:p>
        </p:txBody>
      </p:sp>
      <p:sp>
        <p:nvSpPr>
          <p:cNvPr id="22" name="テキスト ボックス 21">
            <a:extLst>
              <a:ext uri="{FF2B5EF4-FFF2-40B4-BE49-F238E27FC236}">
                <a16:creationId xmlns:a16="http://schemas.microsoft.com/office/drawing/2014/main" id="{1ADC1DFD-4FB3-2D0A-AA55-8E8D50D5CF23}"/>
              </a:ext>
            </a:extLst>
          </p:cNvPr>
          <p:cNvSpPr txBox="1"/>
          <p:nvPr/>
        </p:nvSpPr>
        <p:spPr>
          <a:xfrm>
            <a:off x="7314473" y="2132404"/>
            <a:ext cx="857927" cy="253916"/>
          </a:xfrm>
          <a:prstGeom prst="rect">
            <a:avLst/>
          </a:prstGeom>
          <a:noFill/>
        </p:spPr>
        <p:txBody>
          <a:bodyPr wrap="none" rtlCol="0">
            <a:spAutoFit/>
          </a:bodyPr>
          <a:lstStyle/>
          <a:p>
            <a:r>
              <a:rPr kumimoji="1" lang="ja-JP" altLang="en-US" sz="1050" b="1" dirty="0">
                <a:solidFill>
                  <a:schemeClr val="bg1"/>
                </a:solidFill>
              </a:rPr>
              <a:t>木更津高専</a:t>
            </a:r>
            <a:endParaRPr kumimoji="1" lang="ja-JP" altLang="en-US" b="1"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スライド番号プレースホルダー 3">
            <a:extLst>
              <a:ext uri="{FF2B5EF4-FFF2-40B4-BE49-F238E27FC236}">
                <a16:creationId xmlns:a16="http://schemas.microsoft.com/office/drawing/2014/main" id="{089B3AF9-679D-5BBF-5947-E6815DBCC046}"/>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4BF8C506-B163-4869-843C-D6FA569F6771}" type="slidenum">
              <a:rPr lang="ja-JP" altLang="en-US" smtClean="0">
                <a:ea typeface="ＭＳ Ｐ明朝" panose="02020600040205080304" pitchFamily="18" charset="-128"/>
              </a:rPr>
              <a:pPr/>
              <a:t>19</a:t>
            </a:fld>
            <a:endParaRPr lang="ja-JP" altLang="en-US">
              <a:ea typeface="ＭＳ Ｐ明朝" panose="02020600040205080304" pitchFamily="18" charset="-128"/>
            </a:endParaRPr>
          </a:p>
        </p:txBody>
      </p:sp>
      <p:sp>
        <p:nvSpPr>
          <p:cNvPr id="5" name="正方形/長方形 4">
            <a:extLst>
              <a:ext uri="{FF2B5EF4-FFF2-40B4-BE49-F238E27FC236}">
                <a16:creationId xmlns:a16="http://schemas.microsoft.com/office/drawing/2014/main" id="{FD3313DE-6DB1-BC69-7816-D8AF18A8ECB0}"/>
              </a:ext>
            </a:extLst>
          </p:cNvPr>
          <p:cNvSpPr/>
          <p:nvPr/>
        </p:nvSpPr>
        <p:spPr>
          <a:xfrm>
            <a:off x="7991475"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6" name="正方形/長方形 5">
            <a:extLst>
              <a:ext uri="{FF2B5EF4-FFF2-40B4-BE49-F238E27FC236}">
                <a16:creationId xmlns:a16="http://schemas.microsoft.com/office/drawing/2014/main" id="{E2BCEFB9-F91B-CB84-C7F4-CC6B4B56A4F7}"/>
              </a:ext>
            </a:extLst>
          </p:cNvPr>
          <p:cNvSpPr/>
          <p:nvPr/>
        </p:nvSpPr>
        <p:spPr>
          <a:xfrm>
            <a:off x="468313" y="188913"/>
            <a:ext cx="8064500" cy="431800"/>
          </a:xfrm>
          <a:prstGeom prst="rect">
            <a:avLst/>
          </a:prstGeom>
          <a:solidFill>
            <a:srgbClr val="237745"/>
          </a:solidFill>
          <a:ln>
            <a:solidFill>
              <a:srgbClr val="2377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7" name="タイトル 1">
            <a:extLst>
              <a:ext uri="{FF2B5EF4-FFF2-40B4-BE49-F238E27FC236}">
                <a16:creationId xmlns:a16="http://schemas.microsoft.com/office/drawing/2014/main" id="{B2B7CF21-F920-2990-286B-E097F327F9A8}"/>
              </a:ext>
            </a:extLst>
          </p:cNvPr>
          <p:cNvSpPr>
            <a:spLocks noGrp="1"/>
          </p:cNvSpPr>
          <p:nvPr>
            <p:ph type="title"/>
          </p:nvPr>
        </p:nvSpPr>
        <p:spPr>
          <a:xfrm>
            <a:off x="539750" y="260350"/>
            <a:ext cx="7127875" cy="431800"/>
          </a:xfrm>
        </p:spPr>
        <p:txBody>
          <a:bodyPr>
            <a:noAutofit/>
          </a:bodyPr>
          <a:lstStyle/>
          <a:p>
            <a:pPr eaLnBrk="1" fontAlgn="auto" hangingPunct="1">
              <a:spcAft>
                <a:spcPts val="0"/>
              </a:spcAft>
              <a:defRPr/>
            </a:pP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年度　プロジェクト全体像</a:t>
            </a:r>
            <a:endParaRPr lang="ja-JP" altLang="en-US" sz="3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3C7143A2-32F4-FFCA-D079-0FA6F2EE3156}"/>
              </a:ext>
            </a:extLst>
          </p:cNvPr>
          <p:cNvSpPr/>
          <p:nvPr/>
        </p:nvSpPr>
        <p:spPr>
          <a:xfrm>
            <a:off x="250825" y="836613"/>
            <a:ext cx="8281988" cy="5761037"/>
          </a:xfrm>
          <a:prstGeom prst="rect">
            <a:avLst/>
          </a:prstGeom>
          <a:solidFill>
            <a:srgbClr val="FCEECC"/>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9" name="正方形/長方形 8">
            <a:extLst>
              <a:ext uri="{FF2B5EF4-FFF2-40B4-BE49-F238E27FC236}">
                <a16:creationId xmlns:a16="http://schemas.microsoft.com/office/drawing/2014/main" id="{F8ECE347-F07C-A614-5CBC-D54C8D5817C0}"/>
              </a:ext>
            </a:extLst>
          </p:cNvPr>
          <p:cNvSpPr/>
          <p:nvPr/>
        </p:nvSpPr>
        <p:spPr>
          <a:xfrm>
            <a:off x="395288" y="1033463"/>
            <a:ext cx="7959725" cy="1528762"/>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24584" name="テキスト ボックス 30">
            <a:extLst>
              <a:ext uri="{FF2B5EF4-FFF2-40B4-BE49-F238E27FC236}">
                <a16:creationId xmlns:a16="http://schemas.microsoft.com/office/drawing/2014/main" id="{BA5AA2B1-7FCB-FC09-912C-DABB8F8B116A}"/>
              </a:ext>
            </a:extLst>
          </p:cNvPr>
          <p:cNvSpPr txBox="1">
            <a:spLocks noChangeArrowheads="1"/>
          </p:cNvSpPr>
          <p:nvPr/>
        </p:nvSpPr>
        <p:spPr bwMode="auto">
          <a:xfrm>
            <a:off x="403225" y="1152525"/>
            <a:ext cx="79041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pPr algn="ctr"/>
            <a:r>
              <a:rPr lang="ja-JP" altLang="en-US" sz="2000" dirty="0">
                <a:solidFill>
                  <a:srgbClr val="000000"/>
                </a:solidFill>
                <a:latin typeface="メイリオ" panose="020B0604030504040204" pitchFamily="50" charset="-128"/>
                <a:ea typeface="メイリオ" panose="020B0604030504040204" pitchFamily="50" charset="-128"/>
              </a:rPr>
              <a:t>プロジェクトごとに</a:t>
            </a:r>
            <a:r>
              <a:rPr lang="ja-JP" altLang="en-US" sz="2000" dirty="0">
                <a:solidFill>
                  <a:srgbClr val="C00000"/>
                </a:solidFill>
                <a:latin typeface="メイリオ" panose="020B0604030504040204" pitchFamily="50" charset="-128"/>
                <a:ea typeface="メイリオ" panose="020B0604030504040204" pitchFamily="50" charset="-128"/>
              </a:rPr>
              <a:t>目的</a:t>
            </a:r>
            <a:r>
              <a:rPr lang="ja-JP" altLang="en-US" sz="2000" dirty="0">
                <a:latin typeface="メイリオ" panose="020B0604030504040204" pitchFamily="50" charset="-128"/>
                <a:ea typeface="メイリオ" panose="020B0604030504040204" pitchFamily="50" charset="-128"/>
              </a:rPr>
              <a:t>と</a:t>
            </a:r>
            <a:r>
              <a:rPr lang="ja-JP" altLang="en-US" sz="2000" dirty="0">
                <a:solidFill>
                  <a:srgbClr val="C00000"/>
                </a:solidFill>
                <a:latin typeface="メイリオ" panose="020B0604030504040204" pitchFamily="50" charset="-128"/>
                <a:ea typeface="メイリオ" panose="020B0604030504040204" pitchFamily="50" charset="-128"/>
              </a:rPr>
              <a:t>将来像</a:t>
            </a:r>
            <a:r>
              <a:rPr lang="ja-JP" altLang="en-US" sz="2000" dirty="0">
                <a:solidFill>
                  <a:srgbClr val="000000"/>
                </a:solidFill>
                <a:latin typeface="メイリオ" panose="020B0604030504040204" pitchFamily="50" charset="-128"/>
                <a:ea typeface="メイリオ" panose="020B0604030504040204" pitchFamily="50" charset="-128"/>
              </a:rPr>
              <a:t>を明確化</a:t>
            </a:r>
            <a:endParaRPr lang="en-US" altLang="ja-JP" sz="2000" dirty="0">
              <a:solidFill>
                <a:srgbClr val="000000"/>
              </a:solidFill>
              <a:latin typeface="メイリオ" panose="020B0604030504040204" pitchFamily="50" charset="-128"/>
              <a:ea typeface="メイリオ" panose="020B0604030504040204" pitchFamily="50" charset="-128"/>
            </a:endParaRPr>
          </a:p>
          <a:p>
            <a:pPr algn="ctr"/>
            <a:r>
              <a:rPr lang="ja-JP" altLang="en-US" sz="2000" dirty="0">
                <a:solidFill>
                  <a:srgbClr val="000000"/>
                </a:solidFill>
                <a:latin typeface="メイリオ" panose="020B0604030504040204" pitchFamily="50" charset="-128"/>
                <a:ea typeface="メイリオ" panose="020B0604030504040204" pitchFamily="50" charset="-128"/>
              </a:rPr>
              <a:t>客観的評価に基づいて改善・推進</a:t>
            </a:r>
            <a:endParaRPr lang="ja-JP" altLang="en-US" sz="2400" dirty="0">
              <a:solidFill>
                <a:srgbClr val="000000"/>
              </a:solidFill>
              <a:latin typeface="メイリオ" panose="020B0604030504040204" pitchFamily="50" charset="-128"/>
              <a:ea typeface="メイリオ" panose="020B0604030504040204" pitchFamily="50" charset="-128"/>
            </a:endParaRPr>
          </a:p>
        </p:txBody>
      </p:sp>
      <p:sp>
        <p:nvSpPr>
          <p:cNvPr id="11" name="四角形: 角を丸くする 10">
            <a:extLst>
              <a:ext uri="{FF2B5EF4-FFF2-40B4-BE49-F238E27FC236}">
                <a16:creationId xmlns:a16="http://schemas.microsoft.com/office/drawing/2014/main" id="{48D8FC9F-3E41-CD43-21A8-3532AFA0D3BD}"/>
              </a:ext>
            </a:extLst>
          </p:cNvPr>
          <p:cNvSpPr/>
          <p:nvPr/>
        </p:nvSpPr>
        <p:spPr>
          <a:xfrm>
            <a:off x="500063" y="1995488"/>
            <a:ext cx="1000125" cy="404812"/>
          </a:xfrm>
          <a:prstGeom prst="roundRect">
            <a:avLst/>
          </a:prstGeom>
          <a:solidFill>
            <a:srgbClr val="E35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24586" name="テキスト ボックス 60">
            <a:extLst>
              <a:ext uri="{FF2B5EF4-FFF2-40B4-BE49-F238E27FC236}">
                <a16:creationId xmlns:a16="http://schemas.microsoft.com/office/drawing/2014/main" id="{BF904506-7D3B-4634-FB3C-FA2D7FF3F3BD}"/>
              </a:ext>
            </a:extLst>
          </p:cNvPr>
          <p:cNvSpPr txBox="1">
            <a:spLocks noChangeArrowheads="1"/>
          </p:cNvSpPr>
          <p:nvPr/>
        </p:nvSpPr>
        <p:spPr bwMode="auto">
          <a:xfrm>
            <a:off x="468313" y="2054225"/>
            <a:ext cx="10318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1600" b="1">
                <a:solidFill>
                  <a:srgbClr val="FFFFFF"/>
                </a:solidFill>
                <a:latin typeface="メイリオ" panose="020B0604030504040204" pitchFamily="50" charset="-128"/>
                <a:ea typeface="メイリオ" panose="020B0604030504040204" pitchFamily="50" charset="-128"/>
              </a:rPr>
              <a:t>４つの柱</a:t>
            </a:r>
            <a:endParaRPr lang="en-US" altLang="ja-JP" sz="1600" b="1">
              <a:solidFill>
                <a:srgbClr val="FFFFFF"/>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81CFA219-5834-C4C9-9F6C-5AD53CE8C12C}"/>
              </a:ext>
            </a:extLst>
          </p:cNvPr>
          <p:cNvSpPr/>
          <p:nvPr/>
        </p:nvSpPr>
        <p:spPr>
          <a:xfrm>
            <a:off x="5364163" y="1931988"/>
            <a:ext cx="2952750" cy="77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ja-JP" altLang="en-US" sz="1400" b="1" u="sng" dirty="0">
                <a:solidFill>
                  <a:srgbClr val="0070C0"/>
                </a:solidFill>
                <a:latin typeface="メイリオ" panose="020B0604030504040204" pitchFamily="50" charset="-128"/>
                <a:ea typeface="メイリオ" panose="020B0604030504040204" pitchFamily="50" charset="-128"/>
              </a:rPr>
              <a:t>３．会員向けの活動</a:t>
            </a:r>
            <a:endParaRPr lang="en-US" altLang="ja-JP" sz="1400" b="1" u="sng" dirty="0">
              <a:solidFill>
                <a:srgbClr val="CC0099"/>
              </a:solidFill>
              <a:latin typeface="メイリオ" panose="020B0604030504040204" pitchFamily="50" charset="-128"/>
              <a:ea typeface="メイリオ" panose="020B0604030504040204" pitchFamily="50" charset="-128"/>
            </a:endParaRPr>
          </a:p>
          <a:p>
            <a:pPr>
              <a:defRPr/>
            </a:pPr>
            <a:r>
              <a:rPr lang="ja-JP" altLang="en-US" sz="1400" b="1" u="sng" dirty="0">
                <a:solidFill>
                  <a:srgbClr val="AF8009"/>
                </a:solidFill>
                <a:latin typeface="メイリオ" panose="020B0604030504040204" pitchFamily="50" charset="-128"/>
                <a:ea typeface="メイリオ" panose="020B0604030504040204" pitchFamily="50" charset="-128"/>
              </a:rPr>
              <a:t>４．活動の地方展開</a:t>
            </a:r>
            <a:endParaRPr lang="en-US" altLang="ja-JP" sz="1400" b="1" u="sng" dirty="0">
              <a:solidFill>
                <a:srgbClr val="AF8009"/>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85CF570E-B9BF-412D-D8BF-9426303EE206}"/>
              </a:ext>
            </a:extLst>
          </p:cNvPr>
          <p:cNvSpPr/>
          <p:nvPr/>
        </p:nvSpPr>
        <p:spPr>
          <a:xfrm>
            <a:off x="1611313" y="1931988"/>
            <a:ext cx="3425825" cy="601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ja-JP" altLang="en-US" sz="1400" b="1" u="sng" dirty="0">
                <a:solidFill>
                  <a:srgbClr val="CC0099"/>
                </a:solidFill>
                <a:latin typeface="メイリオ" panose="020B0604030504040204" pitchFamily="50" charset="-128"/>
                <a:ea typeface="メイリオ" panose="020B0604030504040204" pitchFamily="50" charset="-128"/>
              </a:rPr>
              <a:t>１．対象・層の拡大（国民の巻き込み）</a:t>
            </a:r>
            <a:endParaRPr lang="en-US" altLang="ja-JP" sz="1400" b="1" u="sng" dirty="0">
              <a:solidFill>
                <a:srgbClr val="CC0099"/>
              </a:solidFill>
              <a:latin typeface="メイリオ" panose="020B0604030504040204" pitchFamily="50" charset="-128"/>
              <a:ea typeface="メイリオ" panose="020B0604030504040204" pitchFamily="50" charset="-128"/>
            </a:endParaRPr>
          </a:p>
          <a:p>
            <a:pPr>
              <a:defRPr/>
            </a:pPr>
            <a:r>
              <a:rPr lang="ja-JP" altLang="en-US" sz="1400" b="1" u="sng" dirty="0">
                <a:solidFill>
                  <a:srgbClr val="5BD078">
                    <a:lumMod val="50000"/>
                  </a:srgbClr>
                </a:solidFill>
                <a:latin typeface="メイリオ" panose="020B0604030504040204" pitchFamily="50" charset="-128"/>
                <a:ea typeface="メイリオ" panose="020B0604030504040204" pitchFamily="50" charset="-128"/>
              </a:rPr>
              <a:t>２．目玉プロジェクトの育成・自立</a:t>
            </a:r>
            <a:endParaRPr lang="en-US" altLang="ja-JP" sz="1400" b="1" u="sng" dirty="0">
              <a:solidFill>
                <a:srgbClr val="5BD078">
                  <a:lumMod val="50000"/>
                </a:srgbClr>
              </a:solidFill>
              <a:latin typeface="メイリオ" panose="020B0604030504040204" pitchFamily="50" charset="-128"/>
              <a:ea typeface="メイリオ" panose="020B0604030504040204" pitchFamily="50" charset="-128"/>
            </a:endParaRPr>
          </a:p>
        </p:txBody>
      </p:sp>
      <p:sp>
        <p:nvSpPr>
          <p:cNvPr id="25613" name="テキスト ボックス 19">
            <a:extLst>
              <a:ext uri="{FF2B5EF4-FFF2-40B4-BE49-F238E27FC236}">
                <a16:creationId xmlns:a16="http://schemas.microsoft.com/office/drawing/2014/main" id="{E9B2CB1E-16AC-7EED-AE97-8908B91FE6AA}"/>
              </a:ext>
            </a:extLst>
          </p:cNvPr>
          <p:cNvSpPr txBox="1">
            <a:spLocks noChangeArrowheads="1"/>
          </p:cNvSpPr>
          <p:nvPr/>
        </p:nvSpPr>
        <p:spPr bwMode="auto">
          <a:xfrm>
            <a:off x="251807" y="2671763"/>
            <a:ext cx="8171468" cy="3936334"/>
          </a:xfrm>
          <a:prstGeom prst="rect">
            <a:avLst/>
          </a:prstGeom>
          <a:noFill/>
          <a:ln>
            <a:noFill/>
          </a:ln>
        </p:spPr>
        <p:txBody>
          <a:bodyPr vert="eaVert" wrap="none">
            <a:spAutoFit/>
          </a:bodyPr>
          <a:lstStyle>
            <a:lvl1pPr>
              <a:defRPr kumimoji="1">
                <a:solidFill>
                  <a:schemeClr val="tx1"/>
                </a:solidFill>
                <a:latin typeface="Century Schoolbook" panose="02040604050505020304" pitchFamily="18" charset="0"/>
                <a:ea typeface="ＭＳ Ｐゴシック" panose="020B0600070205080204" pitchFamily="50" charset="-128"/>
              </a:defRPr>
            </a:lvl1pPr>
            <a:lvl2pPr marL="742950" indent="-285750">
              <a:defRPr kumimoji="1">
                <a:solidFill>
                  <a:schemeClr val="tx1"/>
                </a:solidFill>
                <a:latin typeface="Century Schoolbook" panose="02040604050505020304" pitchFamily="18" charset="0"/>
                <a:ea typeface="ＭＳ Ｐゴシック" panose="020B0600070205080204" pitchFamily="50" charset="-128"/>
              </a:defRPr>
            </a:lvl2pPr>
            <a:lvl3pPr marL="1143000" indent="-228600">
              <a:defRPr kumimoji="1">
                <a:solidFill>
                  <a:schemeClr val="tx1"/>
                </a:solidFill>
                <a:latin typeface="Century Schoolbook" panose="02040604050505020304" pitchFamily="18" charset="0"/>
                <a:ea typeface="ＭＳ Ｐゴシック" panose="020B0600070205080204" pitchFamily="50" charset="-128"/>
              </a:defRPr>
            </a:lvl3pPr>
            <a:lvl4pPr marL="1600200" indent="-228600">
              <a:defRPr kumimoji="1">
                <a:solidFill>
                  <a:schemeClr val="tx1"/>
                </a:solidFill>
                <a:latin typeface="Century Schoolbook" panose="02040604050505020304" pitchFamily="18" charset="0"/>
                <a:ea typeface="ＭＳ Ｐゴシック" panose="020B0600070205080204" pitchFamily="50" charset="-128"/>
              </a:defRPr>
            </a:lvl4pPr>
            <a:lvl5pPr marL="2057400" indent="-228600">
              <a:defRPr kumimoji="1">
                <a:solidFill>
                  <a:schemeClr val="tx1"/>
                </a:solidFill>
                <a:latin typeface="Century Schoolbook" panose="020406040505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9pPr>
          </a:lstStyle>
          <a:p>
            <a:pPr>
              <a:defRPr/>
            </a:pPr>
            <a:r>
              <a:rPr lang="ja-JP" altLang="en-US" sz="1600" b="1" dirty="0">
                <a:solidFill>
                  <a:srgbClr val="CC0099"/>
                </a:solidFill>
                <a:latin typeface="メイリオ" panose="020B0604030504040204" pitchFamily="50" charset="-128"/>
                <a:ea typeface="メイリオ" panose="020B0604030504040204" pitchFamily="50" charset="-128"/>
              </a:rPr>
              <a:t>・下水道を未来につなげる会（未来会）</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・インフラテクコン</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・チーム市民科学</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・ＢＩＳＴＲＯ下水道</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・キッチン・バス連携</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・ＧＫＰ広報大賞</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・水の天使活動支援</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・マンホールカード</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en-US" altLang="ja-JP"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・下水道展</a:t>
            </a:r>
            <a:r>
              <a:rPr lang="en-US" altLang="ja-JP" sz="1600" b="1" dirty="0">
                <a:solidFill>
                  <a:srgbClr val="217436"/>
                </a:solidFill>
                <a:latin typeface="メイリオ" panose="020B0604030504040204" pitchFamily="50" charset="-128"/>
                <a:ea typeface="メイリオ" panose="020B0604030504040204" pitchFamily="50" charset="-128"/>
              </a:rPr>
              <a:t>(</a:t>
            </a:r>
            <a:r>
              <a:rPr lang="ja-JP" altLang="en-US" sz="1600" b="1" dirty="0">
                <a:solidFill>
                  <a:srgbClr val="217436"/>
                </a:solidFill>
                <a:latin typeface="メイリオ" panose="020B0604030504040204" pitchFamily="50" charset="-128"/>
                <a:ea typeface="メイリオ" panose="020B0604030504040204" pitchFamily="50" charset="-128"/>
              </a:rPr>
              <a:t>スイスイ下水道研究所</a:t>
            </a:r>
            <a:r>
              <a:rPr lang="en-US" altLang="ja-JP" sz="1600" b="1" dirty="0">
                <a:solidFill>
                  <a:srgbClr val="217436"/>
                </a:solidFill>
                <a:latin typeface="メイリオ" panose="020B0604030504040204" pitchFamily="50" charset="-128"/>
                <a:ea typeface="メイリオ" panose="020B0604030504040204" pitchFamily="50" charset="-128"/>
              </a:rPr>
              <a:t>)</a:t>
            </a:r>
          </a:p>
          <a:p>
            <a:pPr>
              <a:defRPr/>
            </a:pPr>
            <a:endParaRPr lang="ja-JP" altLang="en-US"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・エコプロ</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en-US" altLang="ja-JP"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・マンホールサミット</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ja-JP" altLang="en-US"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・東京湾大感謝祭</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ja-JP" altLang="en-US"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・早慶レガッタ</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en-US" altLang="ja-JP" sz="1200" b="1" dirty="0">
              <a:solidFill>
                <a:srgbClr val="0070C0"/>
              </a:solidFill>
              <a:latin typeface="メイリオ" panose="020B0604030504040204" pitchFamily="50" charset="-128"/>
              <a:ea typeface="メイリオ" panose="020B0604030504040204" pitchFamily="50" charset="-128"/>
            </a:endParaRPr>
          </a:p>
          <a:p>
            <a:pPr>
              <a:defRPr/>
            </a:pPr>
            <a:r>
              <a:rPr lang="ja-JP" altLang="en-US" sz="1600" b="1" dirty="0">
                <a:solidFill>
                  <a:srgbClr val="0070C0"/>
                </a:solidFill>
                <a:latin typeface="メイリオ" panose="020B0604030504040204" pitchFamily="50" charset="-128"/>
                <a:ea typeface="メイリオ" panose="020B0604030504040204" pitchFamily="50" charset="-128"/>
              </a:rPr>
              <a:t>・下水道コミュニケーション研究会</a:t>
            </a:r>
            <a:endParaRPr lang="en-US" altLang="ja-JP" sz="1600" b="1" dirty="0">
              <a:solidFill>
                <a:srgbClr val="0070C0"/>
              </a:solidFill>
              <a:latin typeface="メイリオ" panose="020B0604030504040204" pitchFamily="50" charset="-128"/>
              <a:ea typeface="メイリオ" panose="020B0604030504040204" pitchFamily="50" charset="-128"/>
            </a:endParaRPr>
          </a:p>
          <a:p>
            <a:pPr>
              <a:defRPr/>
            </a:pPr>
            <a:endParaRPr lang="en-US" altLang="ja-JP" sz="1050" b="1" dirty="0">
              <a:solidFill>
                <a:srgbClr val="0070C0"/>
              </a:solidFill>
              <a:latin typeface="メイリオ" panose="020B0604030504040204" pitchFamily="50" charset="-128"/>
              <a:ea typeface="メイリオ" panose="020B0604030504040204" pitchFamily="50" charset="-128"/>
            </a:endParaRPr>
          </a:p>
          <a:p>
            <a:pPr>
              <a:defRPr/>
            </a:pPr>
            <a:r>
              <a:rPr lang="ja-JP" altLang="en-US" sz="1200" b="1" dirty="0">
                <a:solidFill>
                  <a:srgbClr val="0070C0"/>
                </a:solidFill>
                <a:latin typeface="メイリオ" panose="020B0604030504040204" pitchFamily="50" charset="-128"/>
                <a:ea typeface="メイリオ" panose="020B0604030504040204" pitchFamily="50" charset="-128"/>
              </a:rPr>
              <a:t>・</a:t>
            </a:r>
            <a:r>
              <a:rPr lang="ja-JP" altLang="en-US" sz="1600" b="1" dirty="0">
                <a:solidFill>
                  <a:srgbClr val="0070C0"/>
                </a:solidFill>
                <a:latin typeface="メイリオ" panose="020B0604030504040204" pitchFamily="50" charset="-128"/>
                <a:ea typeface="メイリオ" panose="020B0604030504040204" pitchFamily="50" charset="-128"/>
              </a:rPr>
              <a:t>わいがやトーク</a:t>
            </a:r>
            <a:endParaRPr lang="en-US" altLang="ja-JP" sz="1600" b="1" dirty="0">
              <a:solidFill>
                <a:srgbClr val="0070C0"/>
              </a:solidFill>
              <a:latin typeface="メイリオ" panose="020B0604030504040204" pitchFamily="50" charset="-128"/>
              <a:ea typeface="メイリオ" panose="020B0604030504040204" pitchFamily="50" charset="-128"/>
            </a:endParaRPr>
          </a:p>
          <a:p>
            <a:pPr>
              <a:defRPr/>
            </a:pPr>
            <a:endParaRPr lang="en-US" altLang="ja-JP" sz="1600" b="1" dirty="0">
              <a:solidFill>
                <a:srgbClr val="0070C0"/>
              </a:solidFill>
              <a:latin typeface="メイリオ" panose="020B0604030504040204" pitchFamily="50" charset="-128"/>
              <a:ea typeface="メイリオ" panose="020B0604030504040204" pitchFamily="50" charset="-128"/>
            </a:endParaRPr>
          </a:p>
          <a:p>
            <a:pPr>
              <a:defRPr/>
            </a:pPr>
            <a:r>
              <a:rPr lang="ja-JP" altLang="en-US" sz="1600" b="1" dirty="0">
                <a:solidFill>
                  <a:srgbClr val="0070C0"/>
                </a:solidFill>
                <a:latin typeface="メイリオ" panose="020B0604030504040204" pitchFamily="50" charset="-128"/>
                <a:ea typeface="メイリオ" panose="020B0604030504040204" pitchFamily="50" charset="-128"/>
              </a:rPr>
              <a:t>・Ｆｉｋａ</a:t>
            </a:r>
            <a:r>
              <a:rPr lang="en-US" altLang="ja-JP" sz="1600" b="1" dirty="0">
                <a:solidFill>
                  <a:srgbClr val="0070C0"/>
                </a:solidFill>
                <a:latin typeface="メイリオ" panose="020B0604030504040204" pitchFamily="50" charset="-128"/>
                <a:ea typeface="メイリオ" panose="020B0604030504040204" pitchFamily="50" charset="-128"/>
              </a:rPr>
              <a:t>(</a:t>
            </a:r>
            <a:r>
              <a:rPr lang="ja-JP" altLang="en-US" sz="1600" b="1" dirty="0">
                <a:solidFill>
                  <a:srgbClr val="0070C0"/>
                </a:solidFill>
                <a:latin typeface="メイリオ" panose="020B0604030504040204" pitchFamily="50" charset="-128"/>
                <a:ea typeface="メイリオ" panose="020B0604030504040204" pitchFamily="50" charset="-128"/>
              </a:rPr>
              <a:t>フィカ</a:t>
            </a:r>
            <a:r>
              <a:rPr lang="en-US" altLang="ja-JP" sz="1600" b="1" dirty="0">
                <a:solidFill>
                  <a:srgbClr val="0070C0"/>
                </a:solidFill>
                <a:latin typeface="メイリオ" panose="020B0604030504040204" pitchFamily="50" charset="-128"/>
                <a:ea typeface="メイリオ" panose="020B0604030504040204" pitchFamily="50" charset="-128"/>
              </a:rPr>
              <a:t>)</a:t>
            </a: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AF8009"/>
                </a:solidFill>
                <a:latin typeface="メイリオ" panose="020B0604030504040204" pitchFamily="50" charset="-128"/>
                <a:ea typeface="メイリオ" panose="020B0604030504040204" pitchFamily="50" charset="-128"/>
              </a:rPr>
              <a:t>・ＧＫＰ北海道</a:t>
            </a:r>
            <a:endParaRPr lang="en-US" altLang="ja-JP" sz="1600" b="1" dirty="0">
              <a:solidFill>
                <a:srgbClr val="AF8009"/>
              </a:solidFill>
              <a:latin typeface="メイリオ" panose="020B0604030504040204" pitchFamily="50" charset="-128"/>
              <a:ea typeface="メイリオ" panose="020B0604030504040204" pitchFamily="50" charset="-128"/>
            </a:endParaRPr>
          </a:p>
          <a:p>
            <a:pPr>
              <a:defRPr/>
            </a:pPr>
            <a:endParaRPr lang="en-US" altLang="ja-JP" sz="1600" b="1" dirty="0">
              <a:solidFill>
                <a:srgbClr val="AF8009"/>
              </a:solidFill>
              <a:latin typeface="メイリオ" panose="020B0604030504040204" pitchFamily="50" charset="-128"/>
              <a:ea typeface="メイリオ" panose="020B0604030504040204" pitchFamily="50" charset="-128"/>
            </a:endParaRPr>
          </a:p>
          <a:p>
            <a:pPr>
              <a:defRPr/>
            </a:pPr>
            <a:r>
              <a:rPr lang="ja-JP" altLang="en-US" sz="1600" b="1" dirty="0">
                <a:solidFill>
                  <a:srgbClr val="AF8009"/>
                </a:solidFill>
                <a:latin typeface="メイリオ" panose="020B0604030504040204" pitchFamily="50" charset="-128"/>
                <a:ea typeface="メイリオ" panose="020B0604030504040204" pitchFamily="50" charset="-128"/>
              </a:rPr>
              <a:t>・ＧＫＰ関西</a:t>
            </a:r>
            <a:r>
              <a:rPr lang="en-US" altLang="ja-JP" sz="1200" b="1" dirty="0">
                <a:solidFill>
                  <a:srgbClr val="AF8009"/>
                </a:solidFill>
                <a:latin typeface="メイリオ" panose="020B0604030504040204" pitchFamily="50" charset="-128"/>
                <a:ea typeface="メイリオ" panose="020B0604030504040204" pitchFamily="50" charset="-128"/>
              </a:rPr>
              <a:t>(</a:t>
            </a:r>
            <a:r>
              <a:rPr lang="ja-JP" altLang="en-US" sz="1200" b="1" dirty="0">
                <a:solidFill>
                  <a:srgbClr val="AF8009"/>
                </a:solidFill>
                <a:latin typeface="メイリオ" panose="020B0604030504040204" pitchFamily="50" charset="-128"/>
                <a:ea typeface="メイリオ" panose="020B0604030504040204" pitchFamily="50" charset="-128"/>
              </a:rPr>
              <a:t>未来会関西のメンバーを中心に活動</a:t>
            </a:r>
            <a:r>
              <a:rPr lang="en-US" altLang="ja-JP" sz="1200" b="1" dirty="0">
                <a:solidFill>
                  <a:srgbClr val="AF8009"/>
                </a:solidFill>
                <a:latin typeface="メイリオ" panose="020B0604030504040204" pitchFamily="50" charset="-128"/>
                <a:ea typeface="メイリオ" panose="020B0604030504040204" pitchFamily="50" charset="-128"/>
              </a:rPr>
              <a:t>)</a:t>
            </a:r>
            <a:endParaRPr lang="en-US" altLang="ja-JP" sz="1600" b="1" dirty="0">
              <a:solidFill>
                <a:srgbClr val="AF8009"/>
              </a:solidFill>
              <a:latin typeface="メイリオ" panose="020B0604030504040204" pitchFamily="50" charset="-128"/>
              <a:ea typeface="メイリオ" panose="020B0604030504040204" pitchFamily="50" charset="-128"/>
            </a:endParaRPr>
          </a:p>
          <a:p>
            <a:pPr>
              <a:defRPr/>
            </a:pPr>
            <a:endParaRPr lang="ja-JP" altLang="en-US" sz="1200" b="1" dirty="0">
              <a:solidFill>
                <a:srgbClr val="AF8009"/>
              </a:solidFill>
              <a:latin typeface="メイリオ" panose="020B0604030504040204" pitchFamily="50" charset="-128"/>
              <a:ea typeface="メイリオ" panose="020B0604030504040204" pitchFamily="50" charset="-128"/>
            </a:endParaRPr>
          </a:p>
          <a:p>
            <a:pPr>
              <a:defRPr/>
            </a:pPr>
            <a:r>
              <a:rPr lang="ja-JP" altLang="en-US" sz="1600" b="1" dirty="0">
                <a:solidFill>
                  <a:srgbClr val="AF8009"/>
                </a:solidFill>
                <a:latin typeface="メイリオ" panose="020B0604030504040204" pitchFamily="50" charset="-128"/>
                <a:ea typeface="メイリオ" panose="020B0604030504040204" pitchFamily="50" charset="-128"/>
              </a:rPr>
              <a:t>・ＧＫＰチーム九州</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3F73BA6E-2CF4-2B1B-89AE-5D9505D111C8}"/>
              </a:ext>
            </a:extLst>
          </p:cNvPr>
          <p:cNvSpPr/>
          <p:nvPr/>
        </p:nvSpPr>
        <p:spPr>
          <a:xfrm>
            <a:off x="8027988" y="55895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graphicFrame>
        <p:nvGraphicFramePr>
          <p:cNvPr id="10" name="表 9">
            <a:extLst>
              <a:ext uri="{FF2B5EF4-FFF2-40B4-BE49-F238E27FC236}">
                <a16:creationId xmlns:a16="http://schemas.microsoft.com/office/drawing/2014/main" id="{A1001952-285A-E340-6A74-29A6CA0BBE8E}"/>
              </a:ext>
            </a:extLst>
          </p:cNvPr>
          <p:cNvGraphicFramePr>
            <a:graphicFrameLocks noGrp="1"/>
          </p:cNvGraphicFramePr>
          <p:nvPr>
            <p:extLst>
              <p:ext uri="{D42A27DB-BD31-4B8C-83A1-F6EECF244321}">
                <p14:modId xmlns:p14="http://schemas.microsoft.com/office/powerpoint/2010/main" val="3813330000"/>
              </p:ext>
            </p:extLst>
          </p:nvPr>
        </p:nvGraphicFramePr>
        <p:xfrm>
          <a:off x="250825" y="717381"/>
          <a:ext cx="8351838" cy="5951979"/>
        </p:xfrm>
        <a:graphic>
          <a:graphicData uri="http://schemas.openxmlformats.org/drawingml/2006/table">
            <a:tbl>
              <a:tblPr firstCol="1" bandRow="1">
                <a:tableStyleId>{00A15C55-8517-42AA-B614-E9B94910E393}</a:tableStyleId>
              </a:tblPr>
              <a:tblGrid>
                <a:gridCol w="2448967">
                  <a:extLst>
                    <a:ext uri="{9D8B030D-6E8A-4147-A177-3AD203B41FA5}">
                      <a16:colId xmlns:a16="http://schemas.microsoft.com/office/drawing/2014/main" val="20000"/>
                    </a:ext>
                  </a:extLst>
                </a:gridCol>
                <a:gridCol w="5902871">
                  <a:extLst>
                    <a:ext uri="{9D8B030D-6E8A-4147-A177-3AD203B41FA5}">
                      <a16:colId xmlns:a16="http://schemas.microsoft.com/office/drawing/2014/main" val="20001"/>
                    </a:ext>
                  </a:extLst>
                </a:gridCol>
              </a:tblGrid>
              <a:tr h="896516">
                <a:tc>
                  <a:txBody>
                    <a:bodyPr/>
                    <a:lstStyle/>
                    <a:p>
                      <a:r>
                        <a:rPr kumimoji="1" lang="ja-JP" altLang="en-US" sz="1800" dirty="0">
                          <a:latin typeface="メイリオ" panose="020B0604030504040204" pitchFamily="50" charset="-128"/>
                          <a:ea typeface="メイリオ" panose="020B0604030504040204" pitchFamily="50" charset="-128"/>
                        </a:rPr>
                        <a:t>未来会</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以下の学校・イベントでお仕事紹介・ワークショップを予定</a:t>
                      </a:r>
                      <a:endParaRPr kumimoji="1" lang="en-US" altLang="zh-CN" sz="1400" dirty="0">
                        <a:latin typeface="メイリオ" panose="020B0604030504040204" pitchFamily="50" charset="-128"/>
                        <a:ea typeface="メイリオ" panose="020B0604030504040204" pitchFamily="50" charset="-128"/>
                      </a:endParaRPr>
                    </a:p>
                    <a:p>
                      <a:pPr lvl="1"/>
                      <a:r>
                        <a:rPr kumimoji="1" lang="zh-CN" altLang="en-US" sz="1200" dirty="0">
                          <a:latin typeface="メイリオ" panose="020B0604030504040204" pitchFamily="50" charset="-128"/>
                          <a:ea typeface="メイリオ" panose="020B0604030504040204" pitchFamily="50" charset="-128"/>
                        </a:rPr>
                        <a:t>木更津高専、日大生産工学部、日大理工学部、立命館大学理工学部、京都大学工学部、龍谷大学理工学部、大阪工業大学工学部</a:t>
                      </a:r>
                      <a:endParaRPr kumimoji="1" lang="en-US" altLang="zh-CN" sz="1200" dirty="0">
                        <a:latin typeface="メイリオ" panose="020B0604030504040204" pitchFamily="50" charset="-128"/>
                        <a:ea typeface="メイリオ" panose="020B0604030504040204" pitchFamily="50" charset="-128"/>
                      </a:endParaRPr>
                    </a:p>
                    <a:p>
                      <a:pPr lvl="1"/>
                      <a:r>
                        <a:rPr kumimoji="1" lang="ja-JP" altLang="en-US" sz="1200" dirty="0">
                          <a:latin typeface="メイリオ" panose="020B0604030504040204" pitchFamily="50" charset="-128"/>
                          <a:ea typeface="メイリオ" panose="020B0604030504040204" pitchFamily="50" charset="-128"/>
                        </a:rPr>
                        <a:t>関西未来会イベント、九州未来会イベント</a:t>
                      </a:r>
                      <a:endParaRPr kumimoji="1" lang="en-US" altLang="ja-JP" sz="1200" dirty="0">
                        <a:latin typeface="メイリオ" panose="020B0604030504040204" pitchFamily="50" charset="-128"/>
                        <a:ea typeface="メイリオ" panose="020B0604030504040204" pitchFamily="50" charset="-128"/>
                      </a:endParaRPr>
                    </a:p>
                    <a:p>
                      <a:pPr lvl="0"/>
                      <a:r>
                        <a:rPr kumimoji="1" lang="ja-JP" altLang="en-US" sz="1400" dirty="0">
                          <a:latin typeface="メイリオ" panose="020B0604030504040204" pitchFamily="50" charset="-128"/>
                          <a:ea typeface="メイリオ" panose="020B0604030504040204" pitchFamily="50" charset="-128"/>
                        </a:rPr>
                        <a:t>進路としての下水道界のイメージＵＰ（アンケート「下水道界の印象が代わった」</a:t>
                      </a:r>
                      <a:r>
                        <a:rPr kumimoji="1" lang="en-US" altLang="ja-JP" sz="1400" dirty="0">
                          <a:latin typeface="メイリオ" panose="020B0604030504040204" pitchFamily="50" charset="-128"/>
                          <a:ea typeface="メイリオ" panose="020B0604030504040204" pitchFamily="50" charset="-128"/>
                        </a:rPr>
                        <a:t>90</a:t>
                      </a:r>
                      <a:r>
                        <a:rPr kumimoji="1" lang="ja-JP" altLang="en-US" sz="1400" dirty="0">
                          <a:latin typeface="メイリオ" panose="020B0604030504040204" pitchFamily="50" charset="-128"/>
                          <a:ea typeface="メイリオ" panose="020B0604030504040204" pitchFamily="50" charset="-128"/>
                        </a:rPr>
                        <a:t>％以上など）を目標とする。</a:t>
                      </a:r>
                    </a:p>
                  </a:txBody>
                  <a:tcPr marL="108000" marR="108000" marT="108000" marB="108000">
                    <a:solidFill>
                      <a:srgbClr val="FEE8FA"/>
                    </a:solidFill>
                  </a:tcPr>
                </a:tc>
                <a:extLst>
                  <a:ext uri="{0D108BD9-81ED-4DB2-BD59-A6C34878D82A}">
                    <a16:rowId xmlns:a16="http://schemas.microsoft.com/office/drawing/2014/main" val="10000"/>
                  </a:ext>
                </a:extLst>
              </a:tr>
              <a:tr h="1043651">
                <a:tc>
                  <a:txBody>
                    <a:bodyPr/>
                    <a:lstStyle/>
                    <a:p>
                      <a:r>
                        <a:rPr kumimoji="1" lang="ja-JP" altLang="en-US" sz="1800" dirty="0">
                          <a:latin typeface="メイリオ" panose="020B0604030504040204" pitchFamily="50" charset="-128"/>
                          <a:ea typeface="メイリオ" panose="020B0604030504040204" pitchFamily="50" charset="-128"/>
                        </a:rPr>
                        <a:t>インフラテクコン</a:t>
                      </a:r>
                    </a:p>
                  </a:txBody>
                  <a:tcPr marL="91431" marR="91431" marT="45712" marB="45712" anchor="ctr">
                    <a:solidFill>
                      <a:srgbClr val="CC00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下水道課題へのより多くのチームの挑戦（目標：参加チームの５％以上）を働きかける。また、挑戦チームが下水道課題への挑戦チーム下水道や下水道の職業に対する高専生のイメージや意欲の変化を知るため、アンケートを実施。</a:t>
                      </a:r>
                      <a:r>
                        <a:rPr kumimoji="1" lang="en-US" altLang="ja-JP" sz="1400" dirty="0">
                          <a:latin typeface="メイリオ" panose="020B0604030504040204" pitchFamily="50" charset="-128"/>
                          <a:ea typeface="メイリオ" panose="020B0604030504040204" pitchFamily="50" charset="-128"/>
                        </a:rPr>
                        <a:t>2022</a:t>
                      </a:r>
                      <a:r>
                        <a:rPr kumimoji="1" lang="ja-JP" altLang="en-US" sz="1400" dirty="0">
                          <a:latin typeface="メイリオ" panose="020B0604030504040204" pitchFamily="50" charset="-128"/>
                          <a:ea typeface="メイリオ" panose="020B0604030504040204" pitchFamily="50" charset="-128"/>
                        </a:rPr>
                        <a:t>年度</a:t>
                      </a:r>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賞授賞チームの発表会も行う。</a:t>
                      </a:r>
                      <a:endParaRPr kumimoji="1" lang="en-US" altLang="ja-JP" sz="1400" dirty="0">
                        <a:latin typeface="メイリオ" panose="020B0604030504040204" pitchFamily="50" charset="-128"/>
                        <a:ea typeface="メイリオ" panose="020B0604030504040204" pitchFamily="50" charset="-128"/>
                      </a:endParaRPr>
                    </a:p>
                  </a:txBody>
                  <a:tcPr marL="108000" marR="108000" marT="108000" marB="108000">
                    <a:solidFill>
                      <a:srgbClr val="FEE8FA"/>
                    </a:solidFill>
                  </a:tcPr>
                </a:tc>
                <a:extLst>
                  <a:ext uri="{0D108BD9-81ED-4DB2-BD59-A6C34878D82A}">
                    <a16:rowId xmlns:a16="http://schemas.microsoft.com/office/drawing/2014/main" val="10001"/>
                  </a:ext>
                </a:extLst>
              </a:tr>
              <a:tr h="1004527">
                <a:tc>
                  <a:txBody>
                    <a:bodyPr/>
                    <a:lstStyle/>
                    <a:p>
                      <a:r>
                        <a:rPr kumimoji="1" lang="ja-JP" altLang="en-US" sz="1800" dirty="0">
                          <a:latin typeface="メイリオ" panose="020B0604030504040204" pitchFamily="50" charset="-128"/>
                          <a:ea typeface="メイリオ" panose="020B0604030504040204" pitchFamily="50" charset="-128"/>
                        </a:rPr>
                        <a:t>チーム市民科学</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発表会（</a:t>
                      </a:r>
                      <a:r>
                        <a:rPr kumimoji="1" lang="en-US" altLang="ja-JP" sz="1400" dirty="0">
                          <a:latin typeface="メイリオ" panose="020B0604030504040204" pitchFamily="50" charset="-128"/>
                          <a:ea typeface="メイリオ" panose="020B0604030504040204" pitchFamily="50" charset="-128"/>
                        </a:rPr>
                        <a:t>8</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60</a:t>
                      </a:r>
                      <a:r>
                        <a:rPr kumimoji="1" lang="ja-JP" altLang="en-US" sz="1400" dirty="0">
                          <a:latin typeface="メイリオ" panose="020B0604030504040204" pitchFamily="50" charset="-128"/>
                          <a:ea typeface="メイリオ" panose="020B0604030504040204" pitchFamily="50" charset="-128"/>
                        </a:rPr>
                        <a:t>名程度の参加を想定</a:t>
                      </a:r>
                    </a:p>
                    <a:p>
                      <a:r>
                        <a:rPr kumimoji="1" lang="ja-JP" altLang="en-US" sz="1400" dirty="0">
                          <a:latin typeface="メイリオ" panose="020B0604030504040204" pitchFamily="50" charset="-128"/>
                          <a:ea typeface="メイリオ" panose="020B0604030504040204" pitchFamily="50" charset="-128"/>
                        </a:rPr>
                        <a:t>情報交換会（</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20</a:t>
                      </a:r>
                      <a:r>
                        <a:rPr kumimoji="1" lang="ja-JP" altLang="en-US" sz="1400" dirty="0">
                          <a:latin typeface="メイリオ" panose="020B0604030504040204" pitchFamily="50" charset="-128"/>
                          <a:ea typeface="メイリオ" panose="020B0604030504040204" pitchFamily="50" charset="-128"/>
                        </a:rPr>
                        <a:t>名程度の参加を想定</a:t>
                      </a:r>
                    </a:p>
                    <a:p>
                      <a:r>
                        <a:rPr kumimoji="1" lang="ja-JP" altLang="en-US" sz="1400" dirty="0">
                          <a:latin typeface="メイリオ" panose="020B0604030504040204" pitchFamily="50" charset="-128"/>
                          <a:ea typeface="メイリオ" panose="020B0604030504040204" pitchFamily="50" charset="-128"/>
                        </a:rPr>
                        <a:t>勉強会（</a:t>
                      </a:r>
                      <a:r>
                        <a:rPr kumimoji="1" lang="en-US" altLang="ja-JP" sz="1400" dirty="0">
                          <a:latin typeface="メイリオ" panose="020B0604030504040204" pitchFamily="50" charset="-128"/>
                          <a:ea typeface="メイリオ" panose="020B0604030504040204" pitchFamily="50" charset="-128"/>
                        </a:rPr>
                        <a:t>6</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10</a:t>
                      </a:r>
                      <a:r>
                        <a:rPr kumimoji="1" lang="ja-JP" altLang="en-US" sz="1400" dirty="0">
                          <a:latin typeface="メイリオ" panose="020B0604030504040204" pitchFamily="50" charset="-128"/>
                          <a:ea typeface="メイリオ" panose="020B0604030504040204" pitchFamily="50" charset="-128"/>
                        </a:rPr>
                        <a:t>月）国交省が主となり開催予定</a:t>
                      </a:r>
                    </a:p>
                    <a:p>
                      <a:r>
                        <a:rPr kumimoji="1" lang="ja-JP" altLang="en-US" sz="1400" dirty="0">
                          <a:latin typeface="メイリオ" panose="020B0604030504040204" pitchFamily="50" charset="-128"/>
                          <a:ea typeface="メイリオ" panose="020B0604030504040204" pitchFamily="50" charset="-128"/>
                        </a:rPr>
                        <a:t>広報活動（通年）：</a:t>
                      </a:r>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ホームページで交流イベント情報などを発信</a:t>
                      </a:r>
                    </a:p>
                    <a:p>
                      <a:r>
                        <a:rPr kumimoji="1" lang="ja-JP" altLang="en-US" sz="1400" dirty="0">
                          <a:latin typeface="メイリオ" panose="020B0604030504040204" pitchFamily="50" charset="-128"/>
                          <a:ea typeface="メイリオ" panose="020B0604030504040204" pitchFamily="50" charset="-128"/>
                        </a:rPr>
                        <a:t>相談対応（通年）：市民科学導入のための個別支援</a:t>
                      </a:r>
                      <a:endParaRPr kumimoji="1" lang="en-US" altLang="ja-JP" sz="1400" dirty="0">
                        <a:latin typeface="メイリオ" panose="020B0604030504040204" pitchFamily="50" charset="-128"/>
                        <a:ea typeface="メイリオ" panose="020B0604030504040204" pitchFamily="50" charset="-128"/>
                      </a:endParaRPr>
                    </a:p>
                  </a:txBody>
                  <a:tcPr marL="108000" marR="108000" marT="108000" marB="108000">
                    <a:solidFill>
                      <a:srgbClr val="FEE8FA"/>
                    </a:solidFill>
                  </a:tcPr>
                </a:tc>
                <a:extLst>
                  <a:ext uri="{0D108BD9-81ED-4DB2-BD59-A6C34878D82A}">
                    <a16:rowId xmlns:a16="http://schemas.microsoft.com/office/drawing/2014/main" val="10002"/>
                  </a:ext>
                </a:extLst>
              </a:tr>
              <a:tr h="838255">
                <a:tc>
                  <a:txBody>
                    <a:bodyPr/>
                    <a:lstStyle/>
                    <a:p>
                      <a:r>
                        <a:rPr kumimoji="1" lang="en-US" altLang="ja-JP" sz="1800" dirty="0">
                          <a:latin typeface="メイリオ" panose="020B0604030504040204" pitchFamily="50" charset="-128"/>
                          <a:ea typeface="メイリオ" panose="020B0604030504040204" pitchFamily="50" charset="-128"/>
                        </a:rPr>
                        <a:t>BISTRO</a:t>
                      </a:r>
                      <a:r>
                        <a:rPr kumimoji="1" lang="ja-JP" altLang="en-US" sz="1800" dirty="0">
                          <a:latin typeface="メイリオ" panose="020B0604030504040204" pitchFamily="50" charset="-128"/>
                          <a:ea typeface="メイリオ" panose="020B0604030504040204" pitchFamily="50" charset="-128"/>
                        </a:rPr>
                        <a:t>下水道</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じゅんかん育ち通信の発信協会、全国のじゅんかん育ちファームにおけるブランディング支援、勉強会、広報活動やセミナーの開催。</a:t>
                      </a:r>
                    </a:p>
                    <a:p>
                      <a:r>
                        <a:rPr kumimoji="1" lang="ja-JP" altLang="en-US" sz="1400" dirty="0">
                          <a:latin typeface="メイリオ" panose="020B0604030504040204" pitchFamily="50" charset="-128"/>
                          <a:ea typeface="メイリオ" panose="020B0604030504040204" pitchFamily="50" charset="-128"/>
                        </a:rPr>
                        <a:t>また、他団体のイベントにも参画するなど新たな展開を図る。</a:t>
                      </a:r>
                    </a:p>
                  </a:txBody>
                  <a:tcPr marL="108000" marR="108000" marT="108000" marB="108000">
                    <a:solidFill>
                      <a:srgbClr val="FEE8FA"/>
                    </a:solidFill>
                  </a:tcPr>
                </a:tc>
                <a:extLst>
                  <a:ext uri="{0D108BD9-81ED-4DB2-BD59-A6C34878D82A}">
                    <a16:rowId xmlns:a16="http://schemas.microsoft.com/office/drawing/2014/main" val="10003"/>
                  </a:ext>
                </a:extLst>
              </a:tr>
              <a:tr h="4828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キッチン・バス連携</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台所お風呂の川柳に協賛。流す先に対する自分ゴト化を促進。</a:t>
                      </a:r>
                    </a:p>
                  </a:txBody>
                  <a:tcPr marL="108000" marR="108000" marT="108000" marB="108000">
                    <a:solidFill>
                      <a:srgbClr val="FEE8FA"/>
                    </a:solidFill>
                  </a:tcPr>
                </a:tc>
                <a:extLst>
                  <a:ext uri="{0D108BD9-81ED-4DB2-BD59-A6C34878D82A}">
                    <a16:rowId xmlns:a16="http://schemas.microsoft.com/office/drawing/2014/main" val="1475373634"/>
                  </a:ext>
                </a:extLst>
              </a:tr>
              <a:tr h="8382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latin typeface="メイリオ" panose="020B0604030504040204" pitchFamily="50" charset="-128"/>
                          <a:ea typeface="メイリオ" panose="020B0604030504040204" pitchFamily="50" charset="-128"/>
                        </a:rPr>
                        <a:t>GKP</a:t>
                      </a:r>
                      <a:r>
                        <a:rPr kumimoji="1" lang="ja-JP" altLang="en-US" sz="1800" dirty="0">
                          <a:latin typeface="メイリオ" panose="020B0604030504040204" pitchFamily="50" charset="-128"/>
                          <a:ea typeface="メイリオ" panose="020B0604030504040204" pitchFamily="50" charset="-128"/>
                        </a:rPr>
                        <a:t>広報大賞</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第</a:t>
                      </a:r>
                      <a:r>
                        <a:rPr kumimoji="1" lang="en-US" altLang="ja-JP" sz="1400" dirty="0">
                          <a:latin typeface="メイリオ" panose="020B0604030504040204" pitchFamily="50" charset="-128"/>
                          <a:ea typeface="メイリオ" panose="020B0604030504040204" pitchFamily="50" charset="-128"/>
                        </a:rPr>
                        <a:t>11</a:t>
                      </a:r>
                      <a:r>
                        <a:rPr kumimoji="1" lang="ja-JP" altLang="en-US" sz="1400" dirty="0">
                          <a:latin typeface="メイリオ" panose="020B0604030504040204" pitchFamily="50" charset="-128"/>
                          <a:ea typeface="メイリオ" panose="020B0604030504040204" pitchFamily="50" charset="-128"/>
                        </a:rPr>
                        <a:t>回</a:t>
                      </a:r>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広報大賞を</a:t>
                      </a:r>
                      <a:r>
                        <a:rPr kumimoji="1" lang="en-US" altLang="ja-JP" sz="1400" dirty="0">
                          <a:latin typeface="メイリオ" panose="020B0604030504040204" pitchFamily="50" charset="-128"/>
                          <a:ea typeface="メイリオ" panose="020B0604030504040204" pitchFamily="50" charset="-128"/>
                        </a:rPr>
                        <a:t>11</a:t>
                      </a:r>
                      <a:r>
                        <a:rPr kumimoji="1" lang="ja-JP" altLang="en-US" sz="1400" dirty="0">
                          <a:latin typeface="メイリオ" panose="020B0604030504040204" pitchFamily="50" charset="-128"/>
                          <a:ea typeface="メイリオ" panose="020B0604030504040204" pitchFamily="50" charset="-128"/>
                        </a:rPr>
                        <a:t>月頃をめどに募集。</a:t>
                      </a:r>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過去の事例集を閲覧しやすく整理するほか、殿堂入り団体（堺市）を招いた勉強会などにも取り組む。</a:t>
                      </a:r>
                    </a:p>
                  </a:txBody>
                  <a:tcPr marL="108000" marR="108000" marT="108000" marB="108000">
                    <a:solidFill>
                      <a:srgbClr val="FEE8FA"/>
                    </a:solidFill>
                  </a:tcPr>
                </a:tc>
                <a:extLst>
                  <a:ext uri="{0D108BD9-81ED-4DB2-BD59-A6C34878D82A}">
                    <a16:rowId xmlns:a16="http://schemas.microsoft.com/office/drawing/2014/main" val="1545193859"/>
                  </a:ext>
                </a:extLst>
              </a:tr>
            </a:tbl>
          </a:graphicData>
        </a:graphic>
      </p:graphicFrame>
      <p:sp>
        <p:nvSpPr>
          <p:cNvPr id="25602" name="スライド番号プレースホルダー 3">
            <a:extLst>
              <a:ext uri="{FF2B5EF4-FFF2-40B4-BE49-F238E27FC236}">
                <a16:creationId xmlns:a16="http://schemas.microsoft.com/office/drawing/2014/main" id="{DAA8090F-C47D-7F1F-F24A-1F0DEFB9CD3D}"/>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35E4734F-70C0-4C1B-A07E-BE152463FB4C}" type="slidenum">
              <a:rPr lang="ja-JP" altLang="en-US" smtClean="0">
                <a:ea typeface="ＭＳ Ｐ明朝" panose="02020600040205080304" pitchFamily="18" charset="-128"/>
              </a:rPr>
              <a:pPr/>
              <a:t>20</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AC9E6EAD-BA37-8E3E-3082-AD573A4423AE}"/>
              </a:ext>
            </a:extLst>
          </p:cNvPr>
          <p:cNvSpPr/>
          <p:nvPr/>
        </p:nvSpPr>
        <p:spPr>
          <a:xfrm>
            <a:off x="323850" y="152400"/>
            <a:ext cx="8351838" cy="468313"/>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657BA2C4-B930-AA85-CBFB-DCDBEA078520}"/>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7" name="タイトル 1">
            <a:extLst>
              <a:ext uri="{FF2B5EF4-FFF2-40B4-BE49-F238E27FC236}">
                <a16:creationId xmlns:a16="http://schemas.microsoft.com/office/drawing/2014/main" id="{19F61F97-506F-68F0-F2B6-E74F169962F1}"/>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令和５年度事業計画</a:t>
            </a:r>
          </a:p>
        </p:txBody>
      </p:sp>
      <p:sp>
        <p:nvSpPr>
          <p:cNvPr id="8" name="正方形/長方形 7">
            <a:extLst>
              <a:ext uri="{FF2B5EF4-FFF2-40B4-BE49-F238E27FC236}">
                <a16:creationId xmlns:a16="http://schemas.microsoft.com/office/drawing/2014/main" id="{1400636E-EEBA-4B28-C618-D86A2358F8D6}"/>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9" name="タイトル 1">
            <a:extLst>
              <a:ext uri="{FF2B5EF4-FFF2-40B4-BE49-F238E27FC236}">
                <a16:creationId xmlns:a16="http://schemas.microsoft.com/office/drawing/2014/main" id="{23EBF0E8-3FE8-4E72-0F34-8252D49AC4E2}"/>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Tree>
    <p:extLst>
      <p:ext uri="{BB962C8B-B14F-4D97-AF65-F5344CB8AC3E}">
        <p14:creationId xmlns:p14="http://schemas.microsoft.com/office/powerpoint/2010/main" val="28305809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スライド番号プレースホルダー 3">
            <a:extLst>
              <a:ext uri="{FF2B5EF4-FFF2-40B4-BE49-F238E27FC236}">
                <a16:creationId xmlns:a16="http://schemas.microsoft.com/office/drawing/2014/main" id="{1DB6E3E0-2B35-7D41-4F76-0D6E86C9D7D3}"/>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466C176E-6DE1-40ED-AC39-4E5DE96E215B}" type="slidenum">
              <a:rPr lang="ja-JP" altLang="en-US" smtClean="0">
                <a:ea typeface="ＭＳ Ｐ明朝" panose="02020600040205080304" pitchFamily="18" charset="-128"/>
              </a:rPr>
              <a:pPr/>
              <a:t>21</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6B7E76AC-8A07-C286-E576-997850B3470F}"/>
              </a:ext>
            </a:extLst>
          </p:cNvPr>
          <p:cNvSpPr/>
          <p:nvPr/>
        </p:nvSpPr>
        <p:spPr>
          <a:xfrm>
            <a:off x="323850" y="152400"/>
            <a:ext cx="8351838" cy="46831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77AF9F5F-95F0-AA2C-527C-55989628D03A}"/>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6" name="正方形/長方形 5">
            <a:extLst>
              <a:ext uri="{FF2B5EF4-FFF2-40B4-BE49-F238E27FC236}">
                <a16:creationId xmlns:a16="http://schemas.microsoft.com/office/drawing/2014/main" id="{8E7B971C-E22C-F7F5-FB04-51E14372A8B8}"/>
              </a:ext>
            </a:extLst>
          </p:cNvPr>
          <p:cNvSpPr/>
          <p:nvPr/>
        </p:nvSpPr>
        <p:spPr>
          <a:xfrm>
            <a:off x="8027988"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7" name="タイトル 1">
            <a:extLst>
              <a:ext uri="{FF2B5EF4-FFF2-40B4-BE49-F238E27FC236}">
                <a16:creationId xmlns:a16="http://schemas.microsoft.com/office/drawing/2014/main" id="{3A6E83BF-CF02-DE9D-8EAD-C3E38AF29E90}"/>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令和５年度事業計画</a:t>
            </a:r>
          </a:p>
        </p:txBody>
      </p:sp>
      <p:sp>
        <p:nvSpPr>
          <p:cNvPr id="8" name="正方形/長方形 7">
            <a:extLst>
              <a:ext uri="{FF2B5EF4-FFF2-40B4-BE49-F238E27FC236}">
                <a16:creationId xmlns:a16="http://schemas.microsoft.com/office/drawing/2014/main" id="{FE760ABA-00E0-B04A-4A9A-03A1CF35AFB4}"/>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9" name="タイトル 1">
            <a:extLst>
              <a:ext uri="{FF2B5EF4-FFF2-40B4-BE49-F238E27FC236}">
                <a16:creationId xmlns:a16="http://schemas.microsoft.com/office/drawing/2014/main" id="{40734B03-A80F-BDBB-45DA-FB20C4BF6E8F}"/>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graphicFrame>
        <p:nvGraphicFramePr>
          <p:cNvPr id="10" name="表 9">
            <a:extLst>
              <a:ext uri="{FF2B5EF4-FFF2-40B4-BE49-F238E27FC236}">
                <a16:creationId xmlns:a16="http://schemas.microsoft.com/office/drawing/2014/main" id="{304EAA36-A234-D667-D818-3C60803EFB76}"/>
              </a:ext>
            </a:extLst>
          </p:cNvPr>
          <p:cNvGraphicFramePr>
            <a:graphicFrameLocks noGrp="1"/>
          </p:cNvGraphicFramePr>
          <p:nvPr>
            <p:extLst>
              <p:ext uri="{D42A27DB-BD31-4B8C-83A1-F6EECF244321}">
                <p14:modId xmlns:p14="http://schemas.microsoft.com/office/powerpoint/2010/main" val="1384118745"/>
              </p:ext>
            </p:extLst>
          </p:nvPr>
        </p:nvGraphicFramePr>
        <p:xfrm>
          <a:off x="234950" y="765174"/>
          <a:ext cx="8424863" cy="4938776"/>
        </p:xfrm>
        <a:graphic>
          <a:graphicData uri="http://schemas.openxmlformats.org/drawingml/2006/table">
            <a:tbl>
              <a:tblPr firstCol="1" bandRow="1">
                <a:tableStyleId>{00A15C55-8517-42AA-B614-E9B94910E393}</a:tableStyleId>
              </a:tblPr>
              <a:tblGrid>
                <a:gridCol w="2538166">
                  <a:extLst>
                    <a:ext uri="{9D8B030D-6E8A-4147-A177-3AD203B41FA5}">
                      <a16:colId xmlns:a16="http://schemas.microsoft.com/office/drawing/2014/main" val="20000"/>
                    </a:ext>
                  </a:extLst>
                </a:gridCol>
                <a:gridCol w="5886697">
                  <a:extLst>
                    <a:ext uri="{9D8B030D-6E8A-4147-A177-3AD203B41FA5}">
                      <a16:colId xmlns:a16="http://schemas.microsoft.com/office/drawing/2014/main" val="20001"/>
                    </a:ext>
                  </a:extLst>
                </a:gridCol>
              </a:tblGrid>
              <a:tr h="1079650">
                <a:tc>
                  <a:txBody>
                    <a:bodyPr/>
                    <a:lstStyle/>
                    <a:p>
                      <a:r>
                        <a:rPr kumimoji="1" lang="ja-JP" altLang="en-US" sz="1800" dirty="0">
                          <a:latin typeface="メイリオ" panose="020B0604030504040204" pitchFamily="50" charset="-128"/>
                          <a:ea typeface="メイリオ" panose="020B0604030504040204" pitchFamily="50" charset="-128"/>
                        </a:rPr>
                        <a:t>マンホールカード</a:t>
                      </a:r>
                    </a:p>
                  </a:txBody>
                  <a:tcPr marL="91428" marR="91428" marT="45696" marB="45696" anchor="ctr">
                    <a:solidFill>
                      <a:srgbClr val="237745"/>
                    </a:solidFill>
                  </a:tcPr>
                </a:tc>
                <a:tc>
                  <a:txBody>
                    <a:bodyPr/>
                    <a:lstStyle/>
                    <a:p>
                      <a:r>
                        <a:rPr kumimoji="1" lang="ja-JP" altLang="en-US" sz="1400" b="0" dirty="0">
                          <a:solidFill>
                            <a:schemeClr val="tx1"/>
                          </a:solidFill>
                          <a:latin typeface="メイリオ" panose="020B0604030504040204" pitchFamily="50" charset="-128"/>
                          <a:ea typeface="メイリオ" panose="020B0604030504040204" pitchFamily="50" charset="-128"/>
                        </a:rPr>
                        <a:t>第</a:t>
                      </a:r>
                      <a:r>
                        <a:rPr kumimoji="1" lang="en-US" altLang="ja-JP" sz="1400" b="0" dirty="0">
                          <a:solidFill>
                            <a:schemeClr val="tx1"/>
                          </a:solidFill>
                          <a:latin typeface="メイリオ" panose="020B0604030504040204" pitchFamily="50" charset="-128"/>
                          <a:ea typeface="メイリオ" panose="020B0604030504040204" pitchFamily="50" charset="-128"/>
                        </a:rPr>
                        <a:t>19</a:t>
                      </a:r>
                      <a:r>
                        <a:rPr kumimoji="1" lang="ja-JP" altLang="en-US" sz="1400" b="0" dirty="0">
                          <a:solidFill>
                            <a:schemeClr val="tx1"/>
                          </a:solidFill>
                          <a:latin typeface="メイリオ" panose="020B0604030504040204" pitchFamily="50" charset="-128"/>
                          <a:ea typeface="メイリオ" panose="020B0604030504040204" pitchFamily="50" charset="-128"/>
                        </a:rPr>
                        <a:t>～</a:t>
                      </a:r>
                      <a:r>
                        <a:rPr kumimoji="1" lang="en-US" altLang="ja-JP" sz="1400" b="0" dirty="0">
                          <a:solidFill>
                            <a:schemeClr val="tx1"/>
                          </a:solidFill>
                          <a:latin typeface="メイリオ" panose="020B0604030504040204" pitchFamily="50" charset="-128"/>
                          <a:ea typeface="メイリオ" panose="020B0604030504040204" pitchFamily="50" charset="-128"/>
                        </a:rPr>
                        <a:t>21</a:t>
                      </a:r>
                      <a:r>
                        <a:rPr kumimoji="1" lang="ja-JP" altLang="en-US" sz="1400" b="0" dirty="0">
                          <a:solidFill>
                            <a:schemeClr val="tx1"/>
                          </a:solidFill>
                          <a:latin typeface="メイリオ" panose="020B0604030504040204" pitchFamily="50" charset="-128"/>
                          <a:ea typeface="メイリオ" panose="020B0604030504040204" pitchFamily="50" charset="-128"/>
                        </a:rPr>
                        <a:t>弾の発行、下水道展’</a:t>
                      </a:r>
                      <a:r>
                        <a:rPr kumimoji="1" lang="en-US" altLang="ja-JP" sz="1400" b="0" dirty="0">
                          <a:solidFill>
                            <a:schemeClr val="tx1"/>
                          </a:solidFill>
                          <a:latin typeface="メイリオ" panose="020B0604030504040204" pitchFamily="50" charset="-128"/>
                          <a:ea typeface="メイリオ" panose="020B0604030504040204" pitchFamily="50" charset="-128"/>
                        </a:rPr>
                        <a:t>23</a:t>
                      </a:r>
                      <a:r>
                        <a:rPr kumimoji="1" lang="ja-JP" altLang="en-US" sz="1400" b="0" dirty="0">
                          <a:solidFill>
                            <a:schemeClr val="tx1"/>
                          </a:solidFill>
                          <a:latin typeface="メイリオ" panose="020B0604030504040204" pitchFamily="50" charset="-128"/>
                          <a:ea typeface="メイリオ" panose="020B0604030504040204" pitchFamily="50" charset="-128"/>
                        </a:rPr>
                        <a:t>札幌に向けたカード発行の検討。</a:t>
                      </a:r>
                    </a:p>
                    <a:p>
                      <a:r>
                        <a:rPr kumimoji="1" lang="ja-JP" altLang="en-US" sz="1400" b="0" dirty="0">
                          <a:solidFill>
                            <a:schemeClr val="tx1"/>
                          </a:solidFill>
                          <a:latin typeface="メイリオ" panose="020B0604030504040204" pitchFamily="50" charset="-128"/>
                          <a:ea typeface="メイリオ" panose="020B0604030504040204" pitchFamily="50" charset="-128"/>
                        </a:rPr>
                        <a:t>ＭＣ制作の基本ルールの見直し、海外版の制作および新たな展開の企画・検討。</a:t>
                      </a:r>
                    </a:p>
                    <a:p>
                      <a:r>
                        <a:rPr kumimoji="1" lang="ja-JP" altLang="en-US" sz="1400" b="0" dirty="0">
                          <a:solidFill>
                            <a:schemeClr val="tx1"/>
                          </a:solidFill>
                          <a:latin typeface="メイリオ" panose="020B0604030504040204" pitchFamily="50" charset="-128"/>
                          <a:ea typeface="メイリオ" panose="020B0604030504040204" pitchFamily="50" charset="-128"/>
                        </a:rPr>
                        <a:t>マンホールふたを活用した広報の新たな展開（ゲームメディアとのコラボ、関連グッズ開発など）。</a:t>
                      </a:r>
                      <a:endParaRPr kumimoji="1" lang="en-US" altLang="ja-JP" sz="1400" b="0" dirty="0">
                        <a:solidFill>
                          <a:schemeClr val="tx1"/>
                        </a:solidFill>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0"/>
                  </a:ext>
                </a:extLst>
              </a:tr>
              <a:tr h="5695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下水道展</a:t>
                      </a:r>
                      <a:r>
                        <a:rPr kumimoji="1" lang="en-US" altLang="ja-JP" sz="1800" dirty="0">
                          <a:latin typeface="メイリオ" panose="020B0604030504040204" pitchFamily="50" charset="-128"/>
                          <a:ea typeface="メイリオ" panose="020B0604030504040204" pitchFamily="50" charset="-128"/>
                        </a:rPr>
                        <a:t>’23</a:t>
                      </a:r>
                      <a:r>
                        <a:rPr kumimoji="1" lang="ja-JP" altLang="en-US" sz="1800" dirty="0">
                          <a:latin typeface="メイリオ" panose="020B0604030504040204" pitchFamily="50" charset="-128"/>
                          <a:ea typeface="メイリオ" panose="020B0604030504040204" pitchFamily="50" charset="-128"/>
                        </a:rPr>
                        <a:t>札幌</a:t>
                      </a:r>
                    </a:p>
                  </a:txBody>
                  <a:tcPr marL="91428" marR="91428" marT="45696" marB="45696" anchor="ctr">
                    <a:solidFill>
                      <a:srgbClr val="237745"/>
                    </a:solidFill>
                  </a:tcPr>
                </a:tc>
                <a:tc>
                  <a:txBody>
                    <a:bodyPr/>
                    <a:lstStyle/>
                    <a:p>
                      <a:endParaRPr kumimoji="1" lang="en-US" altLang="ja-JP" sz="300" b="1" dirty="0">
                        <a:solidFill>
                          <a:srgbClr val="C00000"/>
                        </a:solidFill>
                        <a:latin typeface="メイリオ" panose="020B0604030504040204" pitchFamily="50" charset="-128"/>
                        <a:ea typeface="メイリオ" panose="020B0604030504040204" pitchFamily="50" charset="-128"/>
                      </a:endParaRPr>
                    </a:p>
                    <a:p>
                      <a:r>
                        <a:rPr kumimoji="1" lang="ja-JP" altLang="en-US" sz="1400" b="0" dirty="0">
                          <a:solidFill>
                            <a:schemeClr val="tx1"/>
                          </a:solidFill>
                          <a:latin typeface="メイリオ" panose="020B0604030504040204" pitchFamily="50" charset="-128"/>
                          <a:ea typeface="メイリオ" panose="020B0604030504040204" pitchFamily="50" charset="-128"/>
                        </a:rPr>
                        <a:t>下水道展（</a:t>
                      </a:r>
                      <a:r>
                        <a:rPr kumimoji="1" lang="en-US" altLang="ja-JP" sz="1400" b="0" dirty="0">
                          <a:solidFill>
                            <a:schemeClr val="tx1"/>
                          </a:solidFill>
                          <a:latin typeface="メイリオ" panose="020B0604030504040204" pitchFamily="50" charset="-128"/>
                          <a:ea typeface="メイリオ" panose="020B0604030504040204" pitchFamily="50" charset="-128"/>
                        </a:rPr>
                        <a:t>8</a:t>
                      </a:r>
                      <a:r>
                        <a:rPr kumimoji="1" lang="ja-JP" altLang="en-US" sz="1400" b="0" dirty="0">
                          <a:solidFill>
                            <a:schemeClr val="tx1"/>
                          </a:solidFill>
                          <a:latin typeface="メイリオ" panose="020B0604030504040204" pitchFamily="50" charset="-128"/>
                          <a:ea typeface="メイリオ" panose="020B0604030504040204" pitchFamily="50" charset="-128"/>
                        </a:rPr>
                        <a:t>月</a:t>
                      </a:r>
                      <a:r>
                        <a:rPr kumimoji="1" lang="en-US" altLang="ja-JP" sz="1400" b="0" dirty="0">
                          <a:solidFill>
                            <a:schemeClr val="tx1"/>
                          </a:solidFill>
                          <a:latin typeface="メイリオ" panose="020B0604030504040204" pitchFamily="50" charset="-128"/>
                          <a:ea typeface="メイリオ" panose="020B0604030504040204" pitchFamily="50" charset="-128"/>
                        </a:rPr>
                        <a:t>1</a:t>
                      </a:r>
                      <a:r>
                        <a:rPr kumimoji="1" lang="ja-JP" altLang="en-US" sz="1400" b="0" dirty="0">
                          <a:solidFill>
                            <a:schemeClr val="tx1"/>
                          </a:solidFill>
                          <a:latin typeface="メイリオ" panose="020B0604030504040204" pitchFamily="50" charset="-128"/>
                          <a:ea typeface="メイリオ" panose="020B0604030504040204" pitchFamily="50" charset="-128"/>
                        </a:rPr>
                        <a:t>日～</a:t>
                      </a:r>
                      <a:r>
                        <a:rPr kumimoji="1" lang="en-US" altLang="ja-JP" sz="1400" b="0" dirty="0">
                          <a:solidFill>
                            <a:schemeClr val="tx1"/>
                          </a:solidFill>
                          <a:latin typeface="メイリオ" panose="020B0604030504040204" pitchFamily="50" charset="-128"/>
                          <a:ea typeface="メイリオ" panose="020B0604030504040204" pitchFamily="50" charset="-128"/>
                        </a:rPr>
                        <a:t>4</a:t>
                      </a:r>
                      <a:r>
                        <a:rPr kumimoji="1" lang="ja-JP" altLang="en-US" sz="1400" b="0" dirty="0">
                          <a:solidFill>
                            <a:schemeClr val="tx1"/>
                          </a:solidFill>
                          <a:latin typeface="メイリオ" panose="020B0604030504040204" pitchFamily="50" charset="-128"/>
                          <a:ea typeface="メイリオ" panose="020B0604030504040204" pitchFamily="50" charset="-128"/>
                        </a:rPr>
                        <a:t>日、札幌ドーム）でパブリックゾーンの企画を開催自治体、下水協とともに立案し、会期中の運営サポートを行う。</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1"/>
                  </a:ext>
                </a:extLst>
              </a:tr>
              <a:tr h="5760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エコプロ</a:t>
                      </a:r>
                    </a:p>
                  </a:txBody>
                  <a:tcPr marL="91428" marR="91428" marT="45696" marB="45696" anchor="ctr">
                    <a:solidFill>
                      <a:srgbClr val="237745"/>
                    </a:solidFill>
                  </a:tcPr>
                </a:tc>
                <a:tc>
                  <a:txBody>
                    <a:bodyPr/>
                    <a:lstStyle/>
                    <a:p>
                      <a:endParaRPr kumimoji="1" lang="en-US" altLang="ja-JP" sz="3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エコプロ</a:t>
                      </a:r>
                      <a:r>
                        <a:rPr kumimoji="1" lang="en-US" altLang="ja-JP" sz="1400" dirty="0">
                          <a:latin typeface="メイリオ" panose="020B0604030504040204" pitchFamily="50" charset="-128"/>
                          <a:ea typeface="メイリオ" panose="020B0604030504040204" pitchFamily="50" charset="-128"/>
                        </a:rPr>
                        <a:t>2023</a:t>
                      </a:r>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12</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6</a:t>
                      </a:r>
                      <a:r>
                        <a:rPr kumimoji="1" lang="ja-JP" altLang="en-US" sz="1400" dirty="0">
                          <a:latin typeface="メイリオ" panose="020B0604030504040204" pitchFamily="50" charset="-128"/>
                          <a:ea typeface="メイリオ" panose="020B0604030504040204" pitchFamily="50" charset="-128"/>
                        </a:rPr>
                        <a:t>日～</a:t>
                      </a:r>
                      <a:r>
                        <a:rPr kumimoji="1" lang="en-US" altLang="ja-JP" sz="1400" dirty="0">
                          <a:latin typeface="メイリオ" panose="020B0604030504040204" pitchFamily="50" charset="-128"/>
                          <a:ea typeface="メイリオ" panose="020B0604030504040204" pitchFamily="50" charset="-128"/>
                        </a:rPr>
                        <a:t>8</a:t>
                      </a:r>
                      <a:r>
                        <a:rPr kumimoji="1" lang="ja-JP" altLang="en-US" sz="1400" dirty="0">
                          <a:latin typeface="メイリオ" panose="020B0604030504040204" pitchFamily="50" charset="-128"/>
                          <a:ea typeface="メイリオ" panose="020B0604030504040204" pitchFamily="50" charset="-128"/>
                        </a:rPr>
                        <a:t>日、東京ビッグサイト）に出展。小学</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年・</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年生を中心にブース来場</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千人を目標とする。</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2"/>
                  </a:ext>
                </a:extLst>
              </a:tr>
              <a:tr h="7920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マンホールサミット</a:t>
                      </a:r>
                    </a:p>
                  </a:txBody>
                  <a:tcPr marL="91428" marR="91428" marT="45696" marB="45696" anchor="ctr">
                    <a:solidFill>
                      <a:srgbClr val="237745"/>
                    </a:solidFill>
                  </a:tcPr>
                </a:tc>
                <a:tc>
                  <a:txBody>
                    <a:bodyPr/>
                    <a:lstStyle/>
                    <a:p>
                      <a:endParaRPr kumimoji="1" lang="en-US" altLang="ja-JP" sz="300" b="0" dirty="0">
                        <a:solidFill>
                          <a:schemeClr val="tx1"/>
                        </a:solidFill>
                        <a:latin typeface="メイリオ" panose="020B0604030504040204" pitchFamily="50" charset="-128"/>
                        <a:ea typeface="メイリオ" panose="020B0604030504040204" pitchFamily="50" charset="-128"/>
                      </a:endParaRPr>
                    </a:p>
                    <a:p>
                      <a:r>
                        <a:rPr kumimoji="1" lang="en-US" altLang="ja-JP" sz="1400" b="0" dirty="0">
                          <a:solidFill>
                            <a:schemeClr val="tx1"/>
                          </a:solidFill>
                          <a:latin typeface="メイリオ" panose="020B0604030504040204" pitchFamily="50" charset="-128"/>
                          <a:ea typeface="メイリオ" panose="020B0604030504040204" pitchFamily="50" charset="-128"/>
                        </a:rPr>
                        <a:t>10</a:t>
                      </a:r>
                      <a:r>
                        <a:rPr kumimoji="1" lang="ja-JP" altLang="en-US" sz="1400" b="0" dirty="0">
                          <a:solidFill>
                            <a:schemeClr val="tx1"/>
                          </a:solidFill>
                          <a:latin typeface="メイリオ" panose="020B0604030504040204" pitchFamily="50" charset="-128"/>
                          <a:ea typeface="メイリオ" panose="020B0604030504040204" pitchFamily="50" charset="-128"/>
                        </a:rPr>
                        <a:t>月にマンホールサミット（愛知県岡崎市）を開催。マンホール蓋の展示、トーク、各種イベントで来場者に楽しんで頂き、下水道機能や役割の理解を促す。来場者数</a:t>
                      </a:r>
                      <a:r>
                        <a:rPr kumimoji="1" lang="en-US" altLang="ja-JP" sz="1400" b="0" dirty="0">
                          <a:solidFill>
                            <a:schemeClr val="tx1"/>
                          </a:solidFill>
                          <a:latin typeface="メイリオ" panose="020B0604030504040204" pitchFamily="50" charset="-128"/>
                          <a:ea typeface="メイリオ" panose="020B0604030504040204" pitchFamily="50" charset="-128"/>
                        </a:rPr>
                        <a:t>8,000</a:t>
                      </a:r>
                      <a:r>
                        <a:rPr kumimoji="1" lang="ja-JP" altLang="en-US" sz="1400" b="0" dirty="0">
                          <a:solidFill>
                            <a:schemeClr val="tx1"/>
                          </a:solidFill>
                          <a:latin typeface="メイリオ" panose="020B0604030504040204" pitchFamily="50" charset="-128"/>
                          <a:ea typeface="メイリオ" panose="020B0604030504040204" pitchFamily="50" charset="-128"/>
                        </a:rPr>
                        <a:t>人を目標とする。</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3"/>
                  </a:ext>
                </a:extLst>
              </a:tr>
              <a:tr h="7920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東京湾大感謝祭</a:t>
                      </a:r>
                    </a:p>
                  </a:txBody>
                  <a:tcPr marL="91428" marR="91428" marT="45696" marB="45696" anchor="ctr">
                    <a:solidFill>
                      <a:srgbClr val="237745"/>
                    </a:solidFill>
                  </a:tcPr>
                </a:tc>
                <a:tc>
                  <a:txBody>
                    <a:bodyPr/>
                    <a:lstStyle/>
                    <a:p>
                      <a:endParaRPr kumimoji="1" lang="en-US" altLang="ja-JP" sz="3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東京湾大感謝祭に「東京</a:t>
                      </a:r>
                      <a:r>
                        <a:rPr kumimoji="1" lang="en-US" altLang="ja-JP" sz="1400" dirty="0">
                          <a:latin typeface="メイリオ" panose="020B0604030504040204" pitchFamily="50" charset="-128"/>
                          <a:ea typeface="メイリオ" panose="020B0604030504040204" pitchFamily="50" charset="-128"/>
                        </a:rPr>
                        <a:t>WONDER</a:t>
                      </a:r>
                      <a:r>
                        <a:rPr kumimoji="1" lang="ja-JP" altLang="en-US" sz="1400" dirty="0">
                          <a:latin typeface="メイリオ" panose="020B0604030504040204" pitchFamily="50" charset="-128"/>
                          <a:ea typeface="メイリオ" panose="020B0604030504040204" pitchFamily="50" charset="-128"/>
                        </a:rPr>
                        <a:t>下水道」を出展。私たちの暮らしと東京湾再生の要となる下水道の役割や重要性について訴求する。来場者数</a:t>
                      </a:r>
                      <a:r>
                        <a:rPr kumimoji="1" lang="en-US" altLang="ja-JP" sz="1400" dirty="0">
                          <a:latin typeface="メイリオ" panose="020B0604030504040204" pitchFamily="50" charset="-128"/>
                          <a:ea typeface="メイリオ" panose="020B0604030504040204" pitchFamily="50" charset="-128"/>
                        </a:rPr>
                        <a:t>2,000</a:t>
                      </a:r>
                      <a:r>
                        <a:rPr kumimoji="1" lang="ja-JP" altLang="en-US" sz="1400" dirty="0">
                          <a:latin typeface="メイリオ" panose="020B0604030504040204" pitchFamily="50" charset="-128"/>
                          <a:ea typeface="メイリオ" panose="020B0604030504040204" pitchFamily="50" charset="-128"/>
                        </a:rPr>
                        <a:t>人を目標とする。</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4"/>
                  </a:ext>
                </a:extLst>
              </a:tr>
              <a:tr h="10508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早慶レガッタ</a:t>
                      </a:r>
                    </a:p>
                  </a:txBody>
                  <a:tcPr marL="91428" marR="91428" marT="45696" marB="45696" anchor="ctr">
                    <a:solidFill>
                      <a:srgbClr val="237745"/>
                    </a:solidFill>
                  </a:tcPr>
                </a:tc>
                <a:tc>
                  <a:txBody>
                    <a:bodyPr/>
                    <a:lstStyle/>
                    <a:p>
                      <a:r>
                        <a:rPr kumimoji="1" lang="ja-JP" altLang="en-US" sz="1400" dirty="0">
                          <a:latin typeface="メイリオ" panose="020B0604030504040204" pitchFamily="50" charset="-128"/>
                          <a:ea typeface="メイリオ" panose="020B0604030504040204" pitchFamily="50" charset="-128"/>
                        </a:rPr>
                        <a:t>第</a:t>
                      </a:r>
                      <a:r>
                        <a:rPr kumimoji="1" lang="en-US" altLang="ja-JP" sz="1400" dirty="0">
                          <a:latin typeface="メイリオ" panose="020B0604030504040204" pitchFamily="50" charset="-128"/>
                          <a:ea typeface="メイリオ" panose="020B0604030504040204" pitchFamily="50" charset="-128"/>
                        </a:rPr>
                        <a:t>92</a:t>
                      </a:r>
                      <a:r>
                        <a:rPr kumimoji="1" lang="ja-JP" altLang="en-US" sz="1400" dirty="0">
                          <a:latin typeface="メイリオ" panose="020B0604030504040204" pitchFamily="50" charset="-128"/>
                          <a:ea typeface="メイリオ" panose="020B0604030504040204" pitchFamily="50" charset="-128"/>
                        </a:rPr>
                        <a:t>回 早慶対校競艇大会（</a:t>
                      </a:r>
                      <a:r>
                        <a:rPr kumimoji="1" lang="en-US" altLang="ja-JP" sz="1400" dirty="0">
                          <a:latin typeface="メイリオ" panose="020B0604030504040204" pitchFamily="50" charset="-128"/>
                          <a:ea typeface="メイリオ" panose="020B0604030504040204" pitchFamily="50" charset="-128"/>
                        </a:rPr>
                        <a:t>2023</a:t>
                      </a:r>
                      <a:r>
                        <a:rPr kumimoji="1" lang="ja-JP" altLang="en-US" sz="1400" dirty="0">
                          <a:latin typeface="メイリオ" panose="020B0604030504040204" pitchFamily="50" charset="-128"/>
                          <a:ea typeface="メイリオ" panose="020B0604030504040204" pitchFamily="50" charset="-128"/>
                        </a:rPr>
                        <a:t>年</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16</a:t>
                      </a:r>
                      <a:r>
                        <a:rPr kumimoji="1" lang="ja-JP" altLang="en-US" sz="1400" dirty="0">
                          <a:latin typeface="メイリオ" panose="020B0604030504040204" pitchFamily="50" charset="-128"/>
                          <a:ea typeface="メイリオ" panose="020B0604030504040204" pitchFamily="50" charset="-128"/>
                        </a:rPr>
                        <a:t>日）に協賛。 </a:t>
                      </a:r>
                    </a:p>
                    <a:p>
                      <a:r>
                        <a:rPr kumimoji="1" lang="ja-JP" altLang="en-US" sz="1400" dirty="0">
                          <a:latin typeface="メイリオ" panose="020B0604030504040204" pitchFamily="50" charset="-128"/>
                          <a:ea typeface="メイリオ" panose="020B0604030504040204" pitchFamily="50" charset="-128"/>
                        </a:rPr>
                        <a:t>延べ視聴回数約</a:t>
                      </a:r>
                      <a:r>
                        <a:rPr kumimoji="1" lang="en-US" altLang="ja-JP" sz="1400" dirty="0">
                          <a:latin typeface="メイリオ" panose="020B0604030504040204" pitchFamily="50" charset="-128"/>
                          <a:ea typeface="メイリオ" panose="020B0604030504040204" pitchFamily="50" charset="-128"/>
                        </a:rPr>
                        <a:t>22,000</a:t>
                      </a:r>
                      <a:r>
                        <a:rPr kumimoji="1" lang="ja-JP" altLang="en-US" sz="1400" dirty="0">
                          <a:latin typeface="メイリオ" panose="020B0604030504040204" pitchFamily="50" charset="-128"/>
                          <a:ea typeface="メイリオ" panose="020B0604030504040204" pitchFamily="50" charset="-128"/>
                        </a:rPr>
                        <a:t>（配信後</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日間）</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協賛コメント・</a:t>
                      </a:r>
                      <a:r>
                        <a:rPr kumimoji="1" lang="en-US" altLang="ja-JP" sz="1400" dirty="0">
                          <a:latin typeface="メイリオ" panose="020B0604030504040204" pitchFamily="50" charset="-128"/>
                          <a:ea typeface="メイリオ" panose="020B0604030504040204" pitchFamily="50" charset="-128"/>
                        </a:rPr>
                        <a:t>CM</a:t>
                      </a:r>
                      <a:r>
                        <a:rPr kumimoji="1" lang="ja-JP" altLang="en-US" sz="1400" dirty="0">
                          <a:latin typeface="メイリオ" panose="020B0604030504040204" pitchFamily="50" charset="-128"/>
                          <a:ea typeface="メイリオ" panose="020B0604030504040204" pitchFamily="50" charset="-128"/>
                        </a:rPr>
                        <a:t>などを通し、隅田川の水質改善（水質保全）に寄与する下水道の働きを訴求した。</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3475402598"/>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9031D2B3-F274-E04B-3CE8-23F8BC421361}"/>
              </a:ext>
            </a:extLst>
          </p:cNvPr>
          <p:cNvSpPr/>
          <p:nvPr/>
        </p:nvSpPr>
        <p:spPr>
          <a:xfrm>
            <a:off x="7991475"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28675" name="スライド番号プレースホルダー 3">
            <a:extLst>
              <a:ext uri="{FF2B5EF4-FFF2-40B4-BE49-F238E27FC236}">
                <a16:creationId xmlns:a16="http://schemas.microsoft.com/office/drawing/2014/main" id="{E5049923-E27A-7C87-683D-0869102909BB}"/>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6BBCC4C2-8C99-483C-8CC7-A5674088C644}" type="slidenum">
              <a:rPr lang="ja-JP" altLang="en-US" smtClean="0">
                <a:ea typeface="ＭＳ Ｐ明朝" panose="02020600040205080304" pitchFamily="18" charset="-128"/>
              </a:rPr>
              <a:pPr/>
              <a:t>22</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55409402-7F11-5864-FDD9-20A927AF3653}"/>
              </a:ext>
            </a:extLst>
          </p:cNvPr>
          <p:cNvSpPr/>
          <p:nvPr/>
        </p:nvSpPr>
        <p:spPr>
          <a:xfrm>
            <a:off x="323850" y="152400"/>
            <a:ext cx="8351838" cy="46831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BDB8D0FF-439C-C317-E77E-BBB24EA612DB}"/>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6" name="タイトル 1">
            <a:extLst>
              <a:ext uri="{FF2B5EF4-FFF2-40B4-BE49-F238E27FC236}">
                <a16:creationId xmlns:a16="http://schemas.microsoft.com/office/drawing/2014/main" id="{04135601-AB4E-A52D-E085-5C02CABBB683}"/>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令和５年度事業計画</a:t>
            </a:r>
          </a:p>
        </p:txBody>
      </p:sp>
      <p:sp>
        <p:nvSpPr>
          <p:cNvPr id="7" name="正方形/長方形 6">
            <a:extLst>
              <a:ext uri="{FF2B5EF4-FFF2-40B4-BE49-F238E27FC236}">
                <a16:creationId xmlns:a16="http://schemas.microsoft.com/office/drawing/2014/main" id="{078697DE-2B28-2565-58C0-A306E8D6A899}"/>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8" name="タイトル 1">
            <a:extLst>
              <a:ext uri="{FF2B5EF4-FFF2-40B4-BE49-F238E27FC236}">
                <a16:creationId xmlns:a16="http://schemas.microsoft.com/office/drawing/2014/main" id="{CBEDD3FB-2E78-6B95-8CD2-A32465444425}"/>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会員向けの活動</a:t>
            </a:r>
          </a:p>
        </p:txBody>
      </p:sp>
      <p:graphicFrame>
        <p:nvGraphicFramePr>
          <p:cNvPr id="9" name="表 8">
            <a:extLst>
              <a:ext uri="{FF2B5EF4-FFF2-40B4-BE49-F238E27FC236}">
                <a16:creationId xmlns:a16="http://schemas.microsoft.com/office/drawing/2014/main" id="{45EC50A2-2031-AA01-5F2D-4761002BE881}"/>
              </a:ext>
            </a:extLst>
          </p:cNvPr>
          <p:cNvGraphicFramePr>
            <a:graphicFrameLocks noGrp="1"/>
          </p:cNvGraphicFramePr>
          <p:nvPr>
            <p:extLst>
              <p:ext uri="{D42A27DB-BD31-4B8C-83A1-F6EECF244321}">
                <p14:modId xmlns:p14="http://schemas.microsoft.com/office/powerpoint/2010/main" val="2344186737"/>
              </p:ext>
            </p:extLst>
          </p:nvPr>
        </p:nvGraphicFramePr>
        <p:xfrm>
          <a:off x="250825" y="836613"/>
          <a:ext cx="8351838" cy="3033189"/>
        </p:xfrm>
        <a:graphic>
          <a:graphicData uri="http://schemas.openxmlformats.org/drawingml/2006/table">
            <a:tbl>
              <a:tblPr firstCol="1" bandRow="1">
                <a:tableStyleId>{00A15C55-8517-42AA-B614-E9B94910E393}</a:tableStyleId>
              </a:tblPr>
              <a:tblGrid>
                <a:gridCol w="2088927">
                  <a:extLst>
                    <a:ext uri="{9D8B030D-6E8A-4147-A177-3AD203B41FA5}">
                      <a16:colId xmlns:a16="http://schemas.microsoft.com/office/drawing/2014/main" val="20000"/>
                    </a:ext>
                  </a:extLst>
                </a:gridCol>
                <a:gridCol w="6262911">
                  <a:extLst>
                    <a:ext uri="{9D8B030D-6E8A-4147-A177-3AD203B41FA5}">
                      <a16:colId xmlns:a16="http://schemas.microsoft.com/office/drawing/2014/main" val="20001"/>
                    </a:ext>
                  </a:extLst>
                </a:gridCol>
              </a:tblGrid>
              <a:tr h="1008211">
                <a:tc>
                  <a:txBody>
                    <a:bodyPr/>
                    <a:lstStyle/>
                    <a:p>
                      <a:r>
                        <a:rPr kumimoji="1" lang="ja-JP" altLang="en-US" sz="1800" dirty="0">
                          <a:latin typeface="メイリオ" panose="020B0604030504040204" pitchFamily="50" charset="-128"/>
                          <a:ea typeface="メイリオ" panose="020B0604030504040204" pitchFamily="50" charset="-128"/>
                        </a:rPr>
                        <a:t>下水道コミュニケーション研究会</a:t>
                      </a:r>
                    </a:p>
                  </a:txBody>
                  <a:tcPr marL="91431" marR="91431" marT="45706" marB="45706" anchor="ctr">
                    <a:solidFill>
                      <a:schemeClr val="accent2">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3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情報や課題共有を通した団体会員の連携強化に注力する。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・コアメンバー会議（</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12</a:t>
                      </a:r>
                      <a:r>
                        <a:rPr kumimoji="1" lang="ja-JP" altLang="en-US" sz="1400" dirty="0">
                          <a:latin typeface="メイリオ" panose="020B0604030504040204" pitchFamily="50" charset="-128"/>
                          <a:ea typeface="メイリオ" panose="020B0604030504040204" pitchFamily="50" charset="-128"/>
                        </a:rPr>
                        <a:t>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・下水道展札幌にて団体会員企業を訪問（</a:t>
                      </a:r>
                      <a:r>
                        <a:rPr kumimoji="1" lang="en-US" altLang="ja-JP" sz="1400" dirty="0">
                          <a:latin typeface="メイリオ" panose="020B0604030504040204" pitchFamily="50" charset="-128"/>
                          <a:ea typeface="メイリオ" panose="020B0604030504040204" pitchFamily="50" charset="-128"/>
                        </a:rPr>
                        <a:t>8</a:t>
                      </a:r>
                      <a:r>
                        <a:rPr kumimoji="1" lang="ja-JP" altLang="en-US" sz="1400" dirty="0">
                          <a:latin typeface="メイリオ" panose="020B0604030504040204" pitchFamily="50" charset="-128"/>
                          <a:ea typeface="メイリオ" panose="020B0604030504040204" pitchFamily="50" charset="-128"/>
                        </a:rPr>
                        <a:t>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・広報フォーラム開催（</a:t>
                      </a:r>
                      <a:r>
                        <a:rPr kumimoji="1" lang="en-US" altLang="ja-JP" sz="1400" dirty="0">
                          <a:latin typeface="メイリオ" panose="020B0604030504040204" pitchFamily="50" charset="-128"/>
                          <a:ea typeface="メイリオ" panose="020B0604030504040204" pitchFamily="50" charset="-128"/>
                        </a:rPr>
                        <a:t>2</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3</a:t>
                      </a:r>
                      <a:r>
                        <a:rPr kumimoji="1" lang="ja-JP" altLang="en-US" sz="1400" dirty="0">
                          <a:latin typeface="メイリオ" panose="020B0604030504040204" pitchFamily="50" charset="-128"/>
                          <a:ea typeface="メイリオ" panose="020B0604030504040204" pitchFamily="50" charset="-128"/>
                        </a:rPr>
                        <a:t>月）</a:t>
                      </a:r>
                    </a:p>
                  </a:txBody>
                  <a:tcPr marL="91431" marR="91431" marT="45706" marB="45706">
                    <a:solidFill>
                      <a:schemeClr val="accent1">
                        <a:lumMod val="20000"/>
                        <a:lumOff val="80000"/>
                      </a:schemeClr>
                    </a:solidFill>
                  </a:tcPr>
                </a:tc>
                <a:extLst>
                  <a:ext uri="{0D108BD9-81ED-4DB2-BD59-A6C34878D82A}">
                    <a16:rowId xmlns:a16="http://schemas.microsoft.com/office/drawing/2014/main" val="10000"/>
                  </a:ext>
                </a:extLst>
              </a:tr>
              <a:tr h="5760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わいがやトーク</a:t>
                      </a:r>
                    </a:p>
                  </a:txBody>
                  <a:tcPr marL="91431" marR="91431" marT="45706" marB="45706" anchor="ctr">
                    <a:solidFill>
                      <a:schemeClr val="accent2">
                        <a:lumMod val="75000"/>
                      </a:schemeClr>
                    </a:solidFill>
                  </a:tcPr>
                </a:tc>
                <a:tc>
                  <a:txBody>
                    <a:bodyPr/>
                    <a:lstStyle/>
                    <a:p>
                      <a:endParaRPr kumimoji="1" lang="en-US" altLang="ja-JP" sz="2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会員が関心を持つテーマを設定。</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講師を招くなどして会員同士が自由に議論し、交流できる場を創出。</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年３回程度開催をめざす。</a:t>
                      </a:r>
                    </a:p>
                  </a:txBody>
                  <a:tcPr marL="91431" marR="91431" marT="45706" marB="45706">
                    <a:solidFill>
                      <a:schemeClr val="bg2"/>
                    </a:solidFill>
                  </a:tcPr>
                </a:tc>
                <a:extLst>
                  <a:ext uri="{0D108BD9-81ED-4DB2-BD59-A6C34878D82A}">
                    <a16:rowId xmlns:a16="http://schemas.microsoft.com/office/drawing/2014/main" val="10001"/>
                  </a:ext>
                </a:extLst>
              </a:tr>
              <a:tr h="12630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latin typeface="メイリオ" panose="020B0604030504040204" pitchFamily="50" charset="-128"/>
                          <a:ea typeface="メイリオ" panose="020B0604030504040204" pitchFamily="50" charset="-128"/>
                        </a:rPr>
                        <a:t>Fika</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latin typeface="メイリオ" panose="020B0604030504040204" pitchFamily="50" charset="-128"/>
                          <a:ea typeface="メイリオ" panose="020B0604030504040204" pitchFamily="50" charset="-128"/>
                        </a:rPr>
                        <a:t>(</a:t>
                      </a:r>
                      <a:r>
                        <a:rPr kumimoji="1" lang="ja-JP" altLang="en-US" sz="1800" dirty="0">
                          <a:latin typeface="メイリオ" panose="020B0604030504040204" pitchFamily="50" charset="-128"/>
                          <a:ea typeface="メイリオ" panose="020B0604030504040204" pitchFamily="50" charset="-128"/>
                        </a:rPr>
                        <a:t>フィカ</a:t>
                      </a:r>
                      <a:r>
                        <a:rPr kumimoji="1" lang="en-US" altLang="ja-JP" sz="1800" dirty="0">
                          <a:latin typeface="メイリオ" panose="020B0604030504040204" pitchFamily="50" charset="-128"/>
                          <a:ea typeface="メイリオ" panose="020B0604030504040204" pitchFamily="50" charset="-128"/>
                        </a:rPr>
                        <a:t>)</a:t>
                      </a:r>
                      <a:endParaRPr kumimoji="1" lang="ja-JP" altLang="en-US" sz="1800" dirty="0">
                        <a:latin typeface="メイリオ" panose="020B0604030504040204" pitchFamily="50" charset="-128"/>
                        <a:ea typeface="メイリオ" panose="020B0604030504040204" pitchFamily="50" charset="-128"/>
                      </a:endParaRPr>
                    </a:p>
                  </a:txBody>
                  <a:tcPr marL="91431" marR="91431" marT="45706" marB="45706" anchor="ctr">
                    <a:solidFill>
                      <a:schemeClr val="accent2">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3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rPr>
                        <a:t>GKP</a:t>
                      </a: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会員であれば誰でも気軽に参加できる議論の場。</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・ティータイム気分で開ける</a:t>
                      </a:r>
                      <a:r>
                        <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rPr>
                        <a:t>Fika</a:t>
                      </a: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の存在を周知</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・会員からの提案に基づいてテーマを設定</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・開催時期を定めず、提案があればいつでも開催</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・会員間のつながりを深める場に！</a:t>
                      </a:r>
                    </a:p>
                  </a:txBody>
                  <a:tcPr marL="91431" marR="91431" marT="45706" marB="45706">
                    <a:solidFill>
                      <a:schemeClr val="accent1">
                        <a:lumMod val="20000"/>
                        <a:lumOff val="80000"/>
                      </a:schemeClr>
                    </a:solidFill>
                  </a:tcPr>
                </a:tc>
                <a:extLst>
                  <a:ext uri="{0D108BD9-81ED-4DB2-BD59-A6C34878D82A}">
                    <a16:rowId xmlns:a16="http://schemas.microsoft.com/office/drawing/2014/main" val="10002"/>
                  </a:ext>
                </a:extLst>
              </a:tr>
            </a:tbl>
          </a:graphicData>
        </a:graphic>
      </p:graphicFrame>
      <p:pic>
        <p:nvPicPr>
          <p:cNvPr id="28695" name="図 12">
            <a:extLst>
              <a:ext uri="{FF2B5EF4-FFF2-40B4-BE49-F238E27FC236}">
                <a16:creationId xmlns:a16="http://schemas.microsoft.com/office/drawing/2014/main" id="{E41DC12D-411A-AF03-2A3B-6D1DA6E9D2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425" y="4797425"/>
            <a:ext cx="1944688"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正方形/長方形 14">
            <a:extLst>
              <a:ext uri="{FF2B5EF4-FFF2-40B4-BE49-F238E27FC236}">
                <a16:creationId xmlns:a16="http://schemas.microsoft.com/office/drawing/2014/main" id="{F3093B70-BEC5-CC07-9718-801A39B639CA}"/>
              </a:ext>
            </a:extLst>
          </p:cNvPr>
          <p:cNvSpPr/>
          <p:nvPr/>
        </p:nvSpPr>
        <p:spPr>
          <a:xfrm>
            <a:off x="6272216" y="4981252"/>
            <a:ext cx="1279517" cy="646331"/>
          </a:xfrm>
          <a:prstGeom prst="rect">
            <a:avLst/>
          </a:prstGeom>
          <a:noFill/>
        </p:spPr>
        <p:txBody>
          <a:bodyPr wrap="none">
            <a:spAutoFit/>
          </a:bodyPr>
          <a:lstStyle/>
          <a:p>
            <a:pPr algn="ctr">
              <a:defRPr/>
            </a:pPr>
            <a:r>
              <a:rPr lang="en-US" altLang="ja-JP" sz="3600" b="1" dirty="0">
                <a:ln w="22225">
                  <a:solidFill>
                    <a:schemeClr val="accent2"/>
                  </a:solidFill>
                  <a:prstDash val="solid"/>
                </a:ln>
                <a:solidFill>
                  <a:schemeClr val="accent2">
                    <a:lumMod val="40000"/>
                    <a:lumOff val="60000"/>
                  </a:schemeClr>
                </a:solidFill>
              </a:rPr>
              <a:t>Fika</a:t>
            </a:r>
            <a:endParaRPr lang="ja-JP" altLang="en-US" sz="3600" b="1" dirty="0">
              <a:ln w="22225">
                <a:solidFill>
                  <a:schemeClr val="accent2"/>
                </a:solidFill>
                <a:prstDash val="solid"/>
              </a:ln>
              <a:solidFill>
                <a:schemeClr val="accent2">
                  <a:lumMod val="40000"/>
                  <a:lumOff val="6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7EB8A584-B4D1-A2FB-78B9-2FBD299673B1}"/>
              </a:ext>
            </a:extLst>
          </p:cNvPr>
          <p:cNvSpPr/>
          <p:nvPr/>
        </p:nvSpPr>
        <p:spPr>
          <a:xfrm>
            <a:off x="7991475"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29699" name="スライド番号プレースホルダー 3">
            <a:extLst>
              <a:ext uri="{FF2B5EF4-FFF2-40B4-BE49-F238E27FC236}">
                <a16:creationId xmlns:a16="http://schemas.microsoft.com/office/drawing/2014/main" id="{9800A76B-77E6-E583-AE7D-1AFC5148C36B}"/>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7E18C998-3944-4264-975F-8C2D45FB77A6}" type="slidenum">
              <a:rPr lang="ja-JP" altLang="en-US" smtClean="0">
                <a:ea typeface="ＭＳ Ｐ明朝" panose="02020600040205080304" pitchFamily="18" charset="-128"/>
              </a:rPr>
              <a:pPr/>
              <a:t>23</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9146AB90-FC67-852D-CB61-4A54D917F7F0}"/>
              </a:ext>
            </a:extLst>
          </p:cNvPr>
          <p:cNvSpPr/>
          <p:nvPr/>
        </p:nvSpPr>
        <p:spPr>
          <a:xfrm>
            <a:off x="323850" y="152400"/>
            <a:ext cx="8351838" cy="468313"/>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A3F794F2-CDE2-7EDA-EA16-155E2A4BC574}"/>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6" name="タイトル 1">
            <a:extLst>
              <a:ext uri="{FF2B5EF4-FFF2-40B4-BE49-F238E27FC236}">
                <a16:creationId xmlns:a16="http://schemas.microsoft.com/office/drawing/2014/main" id="{396EBC98-C29D-797E-1FC2-B81F1520615A}"/>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a:t>
            </a: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事業計画</a:t>
            </a:r>
          </a:p>
        </p:txBody>
      </p:sp>
      <p:sp>
        <p:nvSpPr>
          <p:cNvPr id="7" name="正方形/長方形 6">
            <a:extLst>
              <a:ext uri="{FF2B5EF4-FFF2-40B4-BE49-F238E27FC236}">
                <a16:creationId xmlns:a16="http://schemas.microsoft.com/office/drawing/2014/main" id="{2D7ACF1A-8288-11BF-C2FC-D037384D92CA}"/>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8" name="タイトル 1">
            <a:extLst>
              <a:ext uri="{FF2B5EF4-FFF2-40B4-BE49-F238E27FC236}">
                <a16:creationId xmlns:a16="http://schemas.microsoft.com/office/drawing/2014/main" id="{C58C6EC2-AC3B-1FA1-A537-B2984B498046}"/>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graphicFrame>
        <p:nvGraphicFramePr>
          <p:cNvPr id="9" name="表 8">
            <a:extLst>
              <a:ext uri="{FF2B5EF4-FFF2-40B4-BE49-F238E27FC236}">
                <a16:creationId xmlns:a16="http://schemas.microsoft.com/office/drawing/2014/main" id="{F8750D77-225B-2004-890E-E04F2AB05FF2}"/>
              </a:ext>
            </a:extLst>
          </p:cNvPr>
          <p:cNvGraphicFramePr>
            <a:graphicFrameLocks noGrp="1"/>
          </p:cNvGraphicFramePr>
          <p:nvPr>
            <p:extLst>
              <p:ext uri="{D42A27DB-BD31-4B8C-83A1-F6EECF244321}">
                <p14:modId xmlns:p14="http://schemas.microsoft.com/office/powerpoint/2010/main" val="3533758784"/>
              </p:ext>
            </p:extLst>
          </p:nvPr>
        </p:nvGraphicFramePr>
        <p:xfrm>
          <a:off x="250825" y="836613"/>
          <a:ext cx="8351838" cy="5615603"/>
        </p:xfrm>
        <a:graphic>
          <a:graphicData uri="http://schemas.openxmlformats.org/drawingml/2006/table">
            <a:tbl>
              <a:tblPr firstCol="1" bandRow="1">
                <a:tableStyleId>{00A15C55-8517-42AA-B614-E9B94910E393}</a:tableStyleId>
              </a:tblPr>
              <a:tblGrid>
                <a:gridCol w="1656879">
                  <a:extLst>
                    <a:ext uri="{9D8B030D-6E8A-4147-A177-3AD203B41FA5}">
                      <a16:colId xmlns:a16="http://schemas.microsoft.com/office/drawing/2014/main" val="20000"/>
                    </a:ext>
                  </a:extLst>
                </a:gridCol>
                <a:gridCol w="6694959">
                  <a:extLst>
                    <a:ext uri="{9D8B030D-6E8A-4147-A177-3AD203B41FA5}">
                      <a16:colId xmlns:a16="http://schemas.microsoft.com/office/drawing/2014/main" val="20001"/>
                    </a:ext>
                  </a:extLst>
                </a:gridCol>
              </a:tblGrid>
              <a:tr h="2232347">
                <a:tc>
                  <a:txBody>
                    <a:bodyPr/>
                    <a:lstStyle/>
                    <a:p>
                      <a:r>
                        <a:rPr kumimoji="1" lang="ja-JP" altLang="en-US" sz="1800" dirty="0">
                          <a:latin typeface="メイリオ" panose="020B0604030504040204" pitchFamily="50" charset="-128"/>
                          <a:ea typeface="メイリオ" panose="020B0604030504040204" pitchFamily="50" charset="-128"/>
                        </a:rPr>
                        <a:t>ＧＫＰ北海道</a:t>
                      </a:r>
                    </a:p>
                  </a:txBody>
                  <a:tcPr marL="91431" marR="91431" marT="45714" marB="45714" anchor="ctr">
                    <a:solidFill>
                      <a:srgbClr val="AF800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下水道に関する幅広い分野の最新技術・機器等を展示、紹介。</a:t>
                      </a:r>
                      <a:endPar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一般の方々に下水道について理解と関心を持っていただくために、札幌市で開催される「下水道展’</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23</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札幌」の企画、運営に参画する形で実施する。</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開催期間：</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来場目標：</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20,000</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人</a:t>
                      </a:r>
                      <a:endPar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主な活動：</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・オール北海道下水道アカデミアの企画、調達</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・パブリックゾーン（</a:t>
                      </a:r>
                      <a:r>
                        <a:rPr kumimoji="1" lang="en-US" altLang="ja-JP" sz="1400" dirty="0">
                          <a:solidFill>
                            <a:schemeClr val="tx1"/>
                          </a:solidFill>
                          <a:latin typeface="メイリオ" panose="020B0604030504040204" pitchFamily="50" charset="-128"/>
                          <a:ea typeface="メイリオ" panose="020B0604030504040204" pitchFamily="50" charset="-128"/>
                        </a:rPr>
                        <a:t>GKP</a:t>
                      </a:r>
                      <a:r>
                        <a:rPr kumimoji="1" lang="ja-JP" altLang="en-US" sz="1400" dirty="0">
                          <a:solidFill>
                            <a:schemeClr val="tx1"/>
                          </a:solidFill>
                          <a:latin typeface="メイリオ" panose="020B0604030504040204" pitchFamily="50" charset="-128"/>
                          <a:ea typeface="メイリオ" panose="020B0604030504040204" pitchFamily="50" charset="-128"/>
                        </a:rPr>
                        <a:t>ブース、ステージ企画）との調整、運営支援</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・ステージ企画の調整</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・ビストロ居酒屋の企画、交渉</a:t>
                      </a:r>
                    </a:p>
                  </a:txBody>
                  <a:tcPr marL="91431" marR="91431" marT="45714" marB="45714">
                    <a:solidFill>
                      <a:srgbClr val="FDF2D9"/>
                    </a:solidFill>
                  </a:tcPr>
                </a:tc>
                <a:extLst>
                  <a:ext uri="{0D108BD9-81ED-4DB2-BD59-A6C34878D82A}">
                    <a16:rowId xmlns:a16="http://schemas.microsoft.com/office/drawing/2014/main" val="10000"/>
                  </a:ext>
                </a:extLst>
              </a:tr>
              <a:tr h="1371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ＧＫＰ関西</a:t>
                      </a:r>
                    </a:p>
                  </a:txBody>
                  <a:tcPr marL="91431" marR="91431" marT="45714" marB="45714" anchor="ctr">
                    <a:solidFill>
                      <a:srgbClr val="AF8009"/>
                    </a:solidFill>
                  </a:tcPr>
                </a:tc>
                <a:tc>
                  <a:txBody>
                    <a:bodyPr/>
                    <a:lstStyle/>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地方展開における関西地方のあり方検討</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・関西未来会を通じた活動の実施と課題等の整理</a:t>
                      </a:r>
                    </a:p>
                    <a:p>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関西の活動内容の検討</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・活動目的、具体的な活動内容の企画立案、実施</a:t>
                      </a:r>
                    </a:p>
                    <a:p>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関西夏祭りの開催</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開催時期：</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開催場所：大阪市下水道科学館</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実施内容：子供向けの広報イベント</a:t>
                      </a:r>
                    </a:p>
                  </a:txBody>
                  <a:tcPr marL="91431" marR="91431" marT="45714" marB="45714">
                    <a:solidFill>
                      <a:schemeClr val="accent5">
                        <a:lumMod val="40000"/>
                        <a:lumOff val="60000"/>
                      </a:schemeClr>
                    </a:solidFill>
                  </a:tcPr>
                </a:tc>
                <a:extLst>
                  <a:ext uri="{0D108BD9-81ED-4DB2-BD59-A6C34878D82A}">
                    <a16:rowId xmlns:a16="http://schemas.microsoft.com/office/drawing/2014/main" val="10001"/>
                  </a:ext>
                </a:extLst>
              </a:tr>
              <a:tr h="1362457">
                <a:tc>
                  <a:txBody>
                    <a:bodyPr/>
                    <a:lstStyle/>
                    <a:p>
                      <a:r>
                        <a:rPr kumimoji="1" lang="ja-JP" altLang="en-US" sz="1800" dirty="0">
                          <a:latin typeface="メイリオ" panose="020B0604030504040204" pitchFamily="50" charset="-128"/>
                          <a:ea typeface="メイリオ" panose="020B0604030504040204" pitchFamily="50" charset="-128"/>
                        </a:rPr>
                        <a:t>ＧＫＰ九州</a:t>
                      </a:r>
                    </a:p>
                  </a:txBody>
                  <a:tcPr marL="91431" marR="91431" marT="45714" marB="45714" anchor="ctr">
                    <a:solidFill>
                      <a:srgbClr val="AF8009"/>
                    </a:solidFill>
                  </a:tcPr>
                </a:tc>
                <a:tc>
                  <a:txBody>
                    <a:bodyPr/>
                    <a:lstStyle/>
                    <a:p>
                      <a:r>
                        <a:rPr kumimoji="1" lang="ja-JP" altLang="en-US" sz="1400" dirty="0">
                          <a:solidFill>
                            <a:schemeClr val="tx1"/>
                          </a:solidFill>
                          <a:latin typeface="メイリオ" panose="020B0604030504040204" pitchFamily="50" charset="-128"/>
                          <a:ea typeface="メイリオ" panose="020B0604030504040204" pitchFamily="50" charset="-128"/>
                        </a:rPr>
                        <a:t>総会・施設見学会の開催と、多くの会員の参加。</a:t>
                      </a:r>
                    </a:p>
                    <a:p>
                      <a:r>
                        <a:rPr kumimoji="1" lang="ja-JP" altLang="en-US" sz="1400" dirty="0">
                          <a:solidFill>
                            <a:schemeClr val="tx1"/>
                          </a:solidFill>
                          <a:latin typeface="メイリオ" panose="020B0604030504040204" pitchFamily="50" charset="-128"/>
                          <a:ea typeface="メイリオ" panose="020B0604030504040204" pitchFamily="50" charset="-128"/>
                        </a:rPr>
                        <a:t>・鹿児島市での総会及び講演会、施設見学会を実施</a:t>
                      </a:r>
                    </a:p>
                    <a:p>
                      <a:r>
                        <a:rPr kumimoji="1" lang="ja-JP" altLang="en-US" sz="1400" dirty="0">
                          <a:solidFill>
                            <a:schemeClr val="tx1"/>
                          </a:solidFill>
                          <a:latin typeface="メイリオ" panose="020B0604030504040204" pitchFamily="50" charset="-128"/>
                          <a:ea typeface="メイリオ" panose="020B0604030504040204" pitchFamily="50" charset="-128"/>
                        </a:rPr>
                        <a:t>広報イベントでは昨年以上の集客。</a:t>
                      </a:r>
                    </a:p>
                    <a:p>
                      <a:r>
                        <a:rPr kumimoji="1" lang="ja-JP" altLang="en-US" sz="1400" dirty="0">
                          <a:solidFill>
                            <a:schemeClr val="tx1"/>
                          </a:solidFill>
                          <a:latin typeface="メイリオ" panose="020B0604030504040204" pitchFamily="50" charset="-128"/>
                          <a:ea typeface="メイリオ" panose="020B0604030504040204" pitchFamily="50" charset="-128"/>
                        </a:rPr>
                        <a:t>  </a:t>
                      </a:r>
                      <a:r>
                        <a:rPr kumimoji="1" lang="en-US" altLang="ja-JP" sz="1400" dirty="0">
                          <a:solidFill>
                            <a:schemeClr val="tx1"/>
                          </a:solidFill>
                          <a:latin typeface="メイリオ" panose="020B0604030504040204" pitchFamily="50" charset="-128"/>
                          <a:ea typeface="メイリオ" panose="020B0604030504040204" pitchFamily="50" charset="-128"/>
                        </a:rPr>
                        <a:t>8</a:t>
                      </a:r>
                      <a:r>
                        <a:rPr kumimoji="1" lang="ja-JP" altLang="en-US" sz="1400" dirty="0">
                          <a:solidFill>
                            <a:schemeClr val="tx1"/>
                          </a:solidFill>
                          <a:latin typeface="メイリオ" panose="020B0604030504040204" pitchFamily="50" charset="-128"/>
                          <a:ea typeface="メイリオ" panose="020B0604030504040204" pitchFamily="50" charset="-128"/>
                        </a:rPr>
                        <a:t>月：福岡市道路下水道局と連携し広報活動を実施</a:t>
                      </a:r>
                    </a:p>
                    <a:p>
                      <a:r>
                        <a:rPr kumimoji="1" lang="ja-JP" altLang="en-US" sz="1400" dirty="0">
                          <a:solidFill>
                            <a:schemeClr val="tx1"/>
                          </a:solidFill>
                          <a:latin typeface="メイリオ" panose="020B0604030504040204" pitchFamily="50" charset="-128"/>
                          <a:ea typeface="メイリオ" panose="020B0604030504040204" pitchFamily="50" charset="-128"/>
                        </a:rPr>
                        <a:t> </a:t>
                      </a:r>
                      <a:r>
                        <a:rPr kumimoji="1" lang="en-US" altLang="ja-JP" sz="1400" dirty="0">
                          <a:solidFill>
                            <a:schemeClr val="tx1"/>
                          </a:solidFill>
                          <a:latin typeface="メイリオ" panose="020B0604030504040204" pitchFamily="50" charset="-128"/>
                          <a:ea typeface="メイリオ" panose="020B0604030504040204" pitchFamily="50" charset="-128"/>
                        </a:rPr>
                        <a:t>11</a:t>
                      </a:r>
                      <a:r>
                        <a:rPr kumimoji="1" lang="ja-JP" altLang="en-US" sz="1400" dirty="0">
                          <a:solidFill>
                            <a:schemeClr val="tx1"/>
                          </a:solidFill>
                          <a:latin typeface="メイリオ" panose="020B0604030504040204" pitchFamily="50" charset="-128"/>
                          <a:ea typeface="メイリオ" panose="020B0604030504040204" pitchFamily="50" charset="-128"/>
                        </a:rPr>
                        <a:t>月：北九州市上下水道局と連携し広報活動を実施</a:t>
                      </a:r>
                    </a:p>
                    <a:p>
                      <a:r>
                        <a:rPr kumimoji="1" lang="ja-JP" altLang="en-US" sz="1400" dirty="0">
                          <a:solidFill>
                            <a:schemeClr val="tx1"/>
                          </a:solidFill>
                          <a:latin typeface="メイリオ" panose="020B0604030504040204" pitchFamily="50" charset="-128"/>
                          <a:ea typeface="メイリオ" panose="020B0604030504040204" pitchFamily="50" charset="-128"/>
                        </a:rPr>
                        <a:t>下水道展における広報活動と</a:t>
                      </a:r>
                      <a:r>
                        <a:rPr kumimoji="1" lang="en-US" altLang="ja-JP" sz="1400" dirty="0">
                          <a:solidFill>
                            <a:schemeClr val="tx1"/>
                          </a:solidFill>
                          <a:latin typeface="メイリオ" panose="020B0604030504040204" pitchFamily="50" charset="-128"/>
                          <a:ea typeface="メイリオ" panose="020B0604030504040204" pitchFamily="50" charset="-128"/>
                        </a:rPr>
                        <a:t>GKP</a:t>
                      </a:r>
                      <a:r>
                        <a:rPr kumimoji="1" lang="ja-JP" altLang="en-US" sz="1400" dirty="0">
                          <a:solidFill>
                            <a:schemeClr val="tx1"/>
                          </a:solidFill>
                          <a:latin typeface="メイリオ" panose="020B0604030504040204" pitchFamily="50" charset="-128"/>
                          <a:ea typeface="メイリオ" panose="020B0604030504040204" pitchFamily="50" charset="-128"/>
                        </a:rPr>
                        <a:t>北海道との交流。</a:t>
                      </a:r>
                    </a:p>
                    <a:p>
                      <a:r>
                        <a:rPr kumimoji="1" lang="ja-JP" altLang="en-US" sz="1400" dirty="0">
                          <a:solidFill>
                            <a:schemeClr val="tx1"/>
                          </a:solidFill>
                          <a:latin typeface="メイリオ" panose="020B0604030504040204" pitchFamily="50" charset="-128"/>
                          <a:ea typeface="メイリオ" panose="020B0604030504040204" pitchFamily="50" charset="-128"/>
                        </a:rPr>
                        <a:t>・札幌市で開催される下水道展での広報活動と</a:t>
                      </a:r>
                      <a:r>
                        <a:rPr kumimoji="1" lang="en-US" altLang="ja-JP" sz="1400" dirty="0">
                          <a:solidFill>
                            <a:schemeClr val="tx1"/>
                          </a:solidFill>
                          <a:latin typeface="メイリオ" panose="020B0604030504040204" pitchFamily="50" charset="-128"/>
                          <a:ea typeface="メイリオ" panose="020B0604030504040204" pitchFamily="50" charset="-128"/>
                        </a:rPr>
                        <a:t>GKP</a:t>
                      </a:r>
                      <a:r>
                        <a:rPr kumimoji="1" lang="ja-JP" altLang="en-US" sz="1400" dirty="0">
                          <a:solidFill>
                            <a:schemeClr val="tx1"/>
                          </a:solidFill>
                          <a:latin typeface="メイリオ" panose="020B0604030504040204" pitchFamily="50" charset="-128"/>
                          <a:ea typeface="メイリオ" panose="020B0604030504040204" pitchFamily="50" charset="-128"/>
                        </a:rPr>
                        <a:t>北海道との交流活動の実施</a:t>
                      </a:r>
                      <a:endParaRPr kumimoji="1" lang="en-US" altLang="ja-JP" sz="1400" dirty="0">
                        <a:solidFill>
                          <a:schemeClr val="tx1"/>
                        </a:solidFill>
                        <a:latin typeface="メイリオ" panose="020B0604030504040204" pitchFamily="50" charset="-128"/>
                        <a:ea typeface="メイリオ" panose="020B0604030504040204" pitchFamily="50" charset="-128"/>
                      </a:endParaRPr>
                    </a:p>
                  </a:txBody>
                  <a:tcPr marL="91431" marR="91431" marT="45714" marB="45714">
                    <a:solidFill>
                      <a:srgbClr val="FDF2D9"/>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スライド番号プレースホルダー 3">
            <a:extLst>
              <a:ext uri="{FF2B5EF4-FFF2-40B4-BE49-F238E27FC236}">
                <a16:creationId xmlns:a16="http://schemas.microsoft.com/office/drawing/2014/main" id="{F808F286-430D-625D-3CD1-6CB9C054D77C}"/>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5901DFCD-AC42-47EF-BB3E-E8977CCAB7B9}" type="slidenum">
              <a:rPr lang="ja-JP" altLang="en-US" smtClean="0">
                <a:solidFill>
                  <a:srgbClr val="000000"/>
                </a:solidFill>
                <a:ea typeface="ＭＳ Ｐ明朝" panose="02020600040205080304" pitchFamily="18" charset="-128"/>
              </a:rPr>
              <a:pPr/>
              <a:t>24</a:t>
            </a:fld>
            <a:endParaRPr lang="ja-JP" altLang="en-US">
              <a:solidFill>
                <a:srgbClr val="000000"/>
              </a:solidFill>
              <a:ea typeface="ＭＳ Ｐ明朝" panose="02020600040205080304" pitchFamily="18" charset="-128"/>
            </a:endParaRPr>
          </a:p>
        </p:txBody>
      </p:sp>
      <p:sp>
        <p:nvSpPr>
          <p:cNvPr id="5" name="タイトル 1">
            <a:extLst>
              <a:ext uri="{FF2B5EF4-FFF2-40B4-BE49-F238E27FC236}">
                <a16:creationId xmlns:a16="http://schemas.microsoft.com/office/drawing/2014/main" id="{B7677F9E-0B28-CF2C-00A4-4C18FD8875EE}"/>
              </a:ext>
            </a:extLst>
          </p:cNvPr>
          <p:cNvSpPr>
            <a:spLocks noGrp="1"/>
          </p:cNvSpPr>
          <p:nvPr>
            <p:ph type="title"/>
          </p:nvPr>
        </p:nvSpPr>
        <p:spPr>
          <a:xfrm>
            <a:off x="312738" y="222250"/>
            <a:ext cx="2890837" cy="417513"/>
          </a:xfrm>
        </p:spPr>
        <p:txBody>
          <a:bodyPr/>
          <a:lstStyle/>
          <a:p>
            <a:pPr eaLnBrk="1" fontAlgn="auto" hangingPunct="1">
              <a:spcAft>
                <a:spcPts val="0"/>
              </a:spcAft>
              <a:defRPr/>
            </a:pPr>
            <a:r>
              <a:rPr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団体会員</a:t>
            </a:r>
            <a:r>
              <a:rPr lang="en-US" altLang="ja-JP" sz="1600" b="1" dirty="0">
                <a:latin typeface="メイリオ" panose="020B0604030504040204" pitchFamily="50" charset="-128"/>
                <a:ea typeface="メイリオ" panose="020B0604030504040204" pitchFamily="50" charset="-128"/>
                <a:cs typeface="メイリオ" panose="020B0604030504040204" pitchFamily="50" charset="-128"/>
              </a:rPr>
              <a:t>138</a:t>
            </a:r>
            <a:r>
              <a:rPr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団体</a:t>
            </a:r>
          </a:p>
        </p:txBody>
      </p:sp>
      <p:sp>
        <p:nvSpPr>
          <p:cNvPr id="6" name="正方形/長方形 5">
            <a:extLst>
              <a:ext uri="{FF2B5EF4-FFF2-40B4-BE49-F238E27FC236}">
                <a16:creationId xmlns:a16="http://schemas.microsoft.com/office/drawing/2014/main" id="{9F0EA9A9-8891-949A-D9D9-A1188488C984}"/>
              </a:ext>
            </a:extLst>
          </p:cNvPr>
          <p:cNvSpPr/>
          <p:nvPr/>
        </p:nvSpPr>
        <p:spPr>
          <a:xfrm>
            <a:off x="8027988"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ja-JP">
                <a:solidFill>
                  <a:prstClr val="white"/>
                </a:solidFill>
              </a:rPr>
              <a:t>0</a:t>
            </a:r>
            <a:endParaRPr lang="ja-JP" altLang="en-US" dirty="0">
              <a:solidFill>
                <a:prstClr val="white"/>
              </a:solidFill>
            </a:endParaRPr>
          </a:p>
        </p:txBody>
      </p:sp>
      <p:sp>
        <p:nvSpPr>
          <p:cNvPr id="7" name="タイトル 1">
            <a:extLst>
              <a:ext uri="{FF2B5EF4-FFF2-40B4-BE49-F238E27FC236}">
                <a16:creationId xmlns:a16="http://schemas.microsoft.com/office/drawing/2014/main" id="{6AAFD208-2A3C-591F-BD7E-2AA4AD903300}"/>
              </a:ext>
            </a:extLst>
          </p:cNvPr>
          <p:cNvSpPr txBox="1">
            <a:spLocks/>
          </p:cNvSpPr>
          <p:nvPr/>
        </p:nvSpPr>
        <p:spPr bwMode="auto">
          <a:xfrm>
            <a:off x="269875" y="6308725"/>
            <a:ext cx="7954963" cy="325438"/>
          </a:xfrm>
          <a:prstGeom prst="rect">
            <a:avLst/>
          </a:prstGeom>
          <a:noFill/>
          <a:ln>
            <a:noFill/>
          </a:ln>
        </p:spPr>
        <p:txBody>
          <a:bodyPr/>
          <a:lstStyle>
            <a:lvl1pPr algn="l" rtl="0" eaLnBrk="0" fontAlgn="base" hangingPunct="0">
              <a:spcBef>
                <a:spcPct val="0"/>
              </a:spcBef>
              <a:spcAft>
                <a:spcPct val="0"/>
              </a:spcAft>
              <a:defRPr kumimoji="1" sz="2000">
                <a:solidFill>
                  <a:schemeClr val="tx1"/>
                </a:solidFill>
                <a:latin typeface="+mj-lt"/>
                <a:ea typeface="+mj-ea"/>
                <a:cs typeface="+mj-cs"/>
              </a:defRPr>
            </a:lvl1pPr>
            <a:lvl2pPr algn="l" rtl="0" eaLnBrk="0" fontAlgn="base" hangingPunct="0">
              <a:spcBef>
                <a:spcPct val="0"/>
              </a:spcBef>
              <a:spcAft>
                <a:spcPct val="0"/>
              </a:spcAft>
              <a:defRPr kumimoji="1" sz="2000">
                <a:solidFill>
                  <a:schemeClr val="tx1"/>
                </a:solidFill>
                <a:latin typeface="Arial" charset="0"/>
                <a:ea typeface="ＭＳ Ｐゴシック" pitchFamily="28" charset="-128"/>
              </a:defRPr>
            </a:lvl2pPr>
            <a:lvl3pPr algn="l" rtl="0" eaLnBrk="0" fontAlgn="base" hangingPunct="0">
              <a:spcBef>
                <a:spcPct val="0"/>
              </a:spcBef>
              <a:spcAft>
                <a:spcPct val="0"/>
              </a:spcAft>
              <a:defRPr kumimoji="1" sz="2000">
                <a:solidFill>
                  <a:schemeClr val="tx1"/>
                </a:solidFill>
                <a:latin typeface="Arial" charset="0"/>
                <a:ea typeface="ＭＳ Ｐゴシック" pitchFamily="28" charset="-128"/>
              </a:defRPr>
            </a:lvl3pPr>
            <a:lvl4pPr algn="l" rtl="0" eaLnBrk="0" fontAlgn="base" hangingPunct="0">
              <a:spcBef>
                <a:spcPct val="0"/>
              </a:spcBef>
              <a:spcAft>
                <a:spcPct val="0"/>
              </a:spcAft>
              <a:defRPr kumimoji="1" sz="2000">
                <a:solidFill>
                  <a:schemeClr val="tx1"/>
                </a:solidFill>
                <a:latin typeface="Arial" charset="0"/>
                <a:ea typeface="ＭＳ Ｐゴシック" pitchFamily="28" charset="-128"/>
              </a:defRPr>
            </a:lvl4pPr>
            <a:lvl5pPr algn="l" rtl="0" eaLnBrk="0" fontAlgn="base" hangingPunct="0">
              <a:spcBef>
                <a:spcPct val="0"/>
              </a:spcBef>
              <a:spcAft>
                <a:spcPct val="0"/>
              </a:spcAft>
              <a:defRPr kumimoji="1" sz="2000">
                <a:solidFill>
                  <a:schemeClr val="tx1"/>
                </a:solidFill>
                <a:latin typeface="Arial" charset="0"/>
                <a:ea typeface="ＭＳ Ｐゴシック" pitchFamily="28" charset="-128"/>
              </a:defRPr>
            </a:lvl5pPr>
            <a:lvl6pPr marL="457200" algn="l" rtl="0" fontAlgn="base">
              <a:spcBef>
                <a:spcPct val="0"/>
              </a:spcBef>
              <a:spcAft>
                <a:spcPct val="0"/>
              </a:spcAft>
              <a:defRPr kumimoji="1" sz="2000">
                <a:solidFill>
                  <a:schemeClr val="tx1"/>
                </a:solidFill>
                <a:latin typeface="Arial" charset="0"/>
                <a:ea typeface="ＭＳ Ｐゴシック" pitchFamily="28" charset="-128"/>
              </a:defRPr>
            </a:lvl6pPr>
            <a:lvl7pPr marL="914400" algn="l" rtl="0" fontAlgn="base">
              <a:spcBef>
                <a:spcPct val="0"/>
              </a:spcBef>
              <a:spcAft>
                <a:spcPct val="0"/>
              </a:spcAft>
              <a:defRPr kumimoji="1" sz="2000">
                <a:solidFill>
                  <a:schemeClr val="tx1"/>
                </a:solidFill>
                <a:latin typeface="Arial" charset="0"/>
                <a:ea typeface="ＭＳ Ｐゴシック" pitchFamily="28" charset="-128"/>
              </a:defRPr>
            </a:lvl7pPr>
            <a:lvl8pPr marL="1371600" algn="l" rtl="0" fontAlgn="base">
              <a:spcBef>
                <a:spcPct val="0"/>
              </a:spcBef>
              <a:spcAft>
                <a:spcPct val="0"/>
              </a:spcAft>
              <a:defRPr kumimoji="1" sz="2000">
                <a:solidFill>
                  <a:schemeClr val="tx1"/>
                </a:solidFill>
                <a:latin typeface="Arial" charset="0"/>
                <a:ea typeface="ＭＳ Ｐゴシック" pitchFamily="28" charset="-128"/>
              </a:defRPr>
            </a:lvl8pPr>
            <a:lvl9pPr marL="1828800" algn="l" rtl="0" fontAlgn="base">
              <a:spcBef>
                <a:spcPct val="0"/>
              </a:spcBef>
              <a:spcAft>
                <a:spcPct val="0"/>
              </a:spcAft>
              <a:defRPr kumimoji="1" sz="2000">
                <a:solidFill>
                  <a:schemeClr val="tx1"/>
                </a:solidFill>
                <a:latin typeface="Arial" charset="0"/>
                <a:ea typeface="ＭＳ Ｐゴシック" pitchFamily="28" charset="-128"/>
              </a:defRPr>
            </a:lvl9pPr>
          </a:lstStyle>
          <a:p>
            <a:pPr>
              <a:defRPr/>
            </a:pPr>
            <a:r>
              <a:rPr lang="ja-JP" altLang="en-US" sz="1600" b="1" kern="0" dirty="0">
                <a:solidFill>
                  <a:srgbClr val="F5C040">
                    <a:lumMod val="50000"/>
                  </a:srgbClr>
                </a:solidFill>
                <a:latin typeface="メイリオ" panose="020B0604030504040204" pitchFamily="50" charset="-128"/>
                <a:ea typeface="メイリオ" panose="020B0604030504040204" pitchFamily="50" charset="-128"/>
                <a:cs typeface="メイリオ" panose="020B0604030504040204" pitchFamily="50" charset="-128"/>
              </a:rPr>
              <a:t>日頃のご支援に深く感謝申し上げます。</a:t>
            </a:r>
            <a:endParaRPr lang="en-US" altLang="ja-JP" sz="1600" b="1" kern="0" dirty="0">
              <a:solidFill>
                <a:srgbClr val="F5C040">
                  <a:lumMod val="50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0726" name="タイトル 1">
            <a:extLst>
              <a:ext uri="{FF2B5EF4-FFF2-40B4-BE49-F238E27FC236}">
                <a16:creationId xmlns:a16="http://schemas.microsoft.com/office/drawing/2014/main" id="{92AF3EC7-14C2-52DB-D265-0CF29568D069}"/>
              </a:ext>
            </a:extLst>
          </p:cNvPr>
          <p:cNvSpPr txBox="1">
            <a:spLocks/>
          </p:cNvSpPr>
          <p:nvPr/>
        </p:nvSpPr>
        <p:spPr bwMode="auto">
          <a:xfrm>
            <a:off x="179388" y="615950"/>
            <a:ext cx="2376487"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dirty="0">
                <a:solidFill>
                  <a:srgbClr val="000000"/>
                </a:solidFill>
                <a:latin typeface="メイリオ" panose="020B0604030504040204" pitchFamily="50" charset="-128"/>
                <a:ea typeface="メイリオ" panose="020B0604030504040204" pitchFamily="50" charset="-128"/>
              </a:rPr>
              <a:t>㈱アイ・ケー・エス</a:t>
            </a:r>
          </a:p>
          <a:p>
            <a:r>
              <a:rPr lang="ja-JP" altLang="en-US" sz="900" dirty="0">
                <a:solidFill>
                  <a:srgbClr val="000000"/>
                </a:solidFill>
                <a:latin typeface="メイリオ" panose="020B0604030504040204" pitchFamily="50" charset="-128"/>
                <a:ea typeface="メイリオ" panose="020B0604030504040204" pitchFamily="50" charset="-128"/>
              </a:rPr>
              <a:t>赤磐市</a:t>
            </a:r>
          </a:p>
          <a:p>
            <a:r>
              <a:rPr lang="ja-JP" altLang="en-US" sz="900" dirty="0">
                <a:solidFill>
                  <a:srgbClr val="000000"/>
                </a:solidFill>
                <a:latin typeface="メイリオ" panose="020B0604030504040204" pitchFamily="50" charset="-128"/>
                <a:ea typeface="メイリオ" panose="020B0604030504040204" pitchFamily="50" charset="-128"/>
              </a:rPr>
              <a:t>アクアインテック㈱　東京営業所</a:t>
            </a:r>
          </a:p>
          <a:p>
            <a:r>
              <a:rPr lang="ja-JP" altLang="en-US" sz="900" dirty="0">
                <a:solidFill>
                  <a:srgbClr val="000000"/>
                </a:solidFill>
                <a:latin typeface="メイリオ" panose="020B0604030504040204" pitchFamily="50" charset="-128"/>
                <a:ea typeface="メイリオ" panose="020B0604030504040204" pitchFamily="50" charset="-128"/>
              </a:rPr>
              <a:t>旭シンクロテック㈱</a:t>
            </a:r>
          </a:p>
          <a:p>
            <a:r>
              <a:rPr lang="ja-JP" altLang="en-US" sz="900" dirty="0">
                <a:solidFill>
                  <a:srgbClr val="000000"/>
                </a:solidFill>
                <a:latin typeface="メイリオ" panose="020B0604030504040204" pitchFamily="50" charset="-128"/>
                <a:ea typeface="メイリオ" panose="020B0604030504040204" pitchFamily="50" charset="-128"/>
              </a:rPr>
              <a:t>淺間保全工業㈱</a:t>
            </a:r>
          </a:p>
          <a:p>
            <a:r>
              <a:rPr lang="ja-JP" altLang="en-US" sz="900" dirty="0">
                <a:solidFill>
                  <a:srgbClr val="000000"/>
                </a:solidFill>
                <a:latin typeface="メイリオ" panose="020B0604030504040204" pitchFamily="50" charset="-128"/>
                <a:ea typeface="メイリオ" panose="020B0604030504040204" pitchFamily="50" charset="-128"/>
              </a:rPr>
              <a:t>足立建設工業㈱</a:t>
            </a:r>
          </a:p>
          <a:p>
            <a:r>
              <a:rPr lang="ja-JP" altLang="en-US" sz="900" dirty="0">
                <a:solidFill>
                  <a:srgbClr val="000000"/>
                </a:solidFill>
                <a:latin typeface="メイリオ" panose="020B0604030504040204" pitchFamily="50" charset="-128"/>
                <a:ea typeface="メイリオ" panose="020B0604030504040204" pitchFamily="50" charset="-128"/>
              </a:rPr>
              <a:t>阿南電機㈱</a:t>
            </a:r>
          </a:p>
          <a:p>
            <a:r>
              <a:rPr lang="ja-JP" altLang="en-US" sz="900" dirty="0">
                <a:solidFill>
                  <a:srgbClr val="000000"/>
                </a:solidFill>
                <a:latin typeface="メイリオ" panose="020B0604030504040204" pitchFamily="50" charset="-128"/>
                <a:ea typeface="メイリオ" panose="020B0604030504040204" pitchFamily="50" charset="-128"/>
              </a:rPr>
              <a:t>池田市上下水道部</a:t>
            </a:r>
          </a:p>
          <a:p>
            <a:r>
              <a:rPr lang="ja-JP" altLang="en-US" sz="900" dirty="0">
                <a:solidFill>
                  <a:srgbClr val="000000"/>
                </a:solidFill>
                <a:latin typeface="メイリオ" panose="020B0604030504040204" pitchFamily="50" charset="-128"/>
                <a:ea typeface="メイリオ" panose="020B0604030504040204" pitchFamily="50" charset="-128"/>
              </a:rPr>
              <a:t>池田町役場</a:t>
            </a:r>
          </a:p>
          <a:p>
            <a:r>
              <a:rPr lang="ja-JP" altLang="en-US" sz="900" dirty="0">
                <a:solidFill>
                  <a:srgbClr val="000000"/>
                </a:solidFill>
                <a:latin typeface="メイリオ" panose="020B0604030504040204" pitchFamily="50" charset="-128"/>
                <a:ea typeface="メイリオ" panose="020B0604030504040204" pitchFamily="50" charset="-128"/>
              </a:rPr>
              <a:t>㈱石垣</a:t>
            </a:r>
          </a:p>
          <a:p>
            <a:r>
              <a:rPr lang="ja-JP" altLang="en-US" sz="900" dirty="0">
                <a:solidFill>
                  <a:srgbClr val="000000"/>
                </a:solidFill>
                <a:latin typeface="メイリオ" panose="020B0604030504040204" pitchFamily="50" charset="-128"/>
                <a:ea typeface="メイリオ" panose="020B0604030504040204" pitchFamily="50" charset="-128"/>
              </a:rPr>
              <a:t>伊藤組土建㈱</a:t>
            </a:r>
          </a:p>
          <a:p>
            <a:r>
              <a:rPr lang="ja-JP" altLang="en-US" sz="900" dirty="0">
                <a:solidFill>
                  <a:srgbClr val="000000"/>
                </a:solidFill>
                <a:latin typeface="メイリオ" panose="020B0604030504040204" pitchFamily="50" charset="-128"/>
                <a:ea typeface="メイリオ" panose="020B0604030504040204" pitchFamily="50" charset="-128"/>
              </a:rPr>
              <a:t>ＥＹ新日本有限責任監査法人</a:t>
            </a:r>
          </a:p>
          <a:p>
            <a:r>
              <a:rPr lang="ja-JP" altLang="en-US" sz="900" dirty="0">
                <a:solidFill>
                  <a:srgbClr val="000000"/>
                </a:solidFill>
                <a:latin typeface="メイリオ" panose="020B0604030504040204" pitchFamily="50" charset="-128"/>
                <a:ea typeface="メイリオ" panose="020B0604030504040204" pitchFamily="50" charset="-128"/>
              </a:rPr>
              <a:t>ヴェオリア・ジェネッツ㈱</a:t>
            </a:r>
          </a:p>
          <a:p>
            <a:r>
              <a:rPr lang="ja-JP" altLang="en-US" sz="900" dirty="0">
                <a:solidFill>
                  <a:srgbClr val="000000"/>
                </a:solidFill>
                <a:latin typeface="メイリオ" panose="020B0604030504040204" pitchFamily="50" charset="-128"/>
                <a:ea typeface="メイリオ" panose="020B0604030504040204" pitchFamily="50" charset="-128"/>
              </a:rPr>
              <a:t>宇都宮土建工業㈱</a:t>
            </a:r>
          </a:p>
          <a:p>
            <a:r>
              <a:rPr lang="ja-JP" altLang="en-US" sz="900" dirty="0">
                <a:solidFill>
                  <a:srgbClr val="000000"/>
                </a:solidFill>
                <a:latin typeface="メイリオ" panose="020B0604030504040204" pitchFamily="50" charset="-128"/>
                <a:ea typeface="メイリオ" panose="020B0604030504040204" pitchFamily="50" charset="-128"/>
              </a:rPr>
              <a:t>ＳＤライナー工法協会</a:t>
            </a:r>
          </a:p>
          <a:p>
            <a:r>
              <a:rPr lang="ja-JP" altLang="en-US" sz="900" dirty="0">
                <a:solidFill>
                  <a:srgbClr val="000000"/>
                </a:solidFill>
                <a:latin typeface="メイリオ" panose="020B0604030504040204" pitchFamily="50" charset="-128"/>
                <a:ea typeface="メイリオ" panose="020B0604030504040204" pitchFamily="50" charset="-128"/>
              </a:rPr>
              <a:t>㈱ＮＪＳ</a:t>
            </a:r>
          </a:p>
          <a:p>
            <a:r>
              <a:rPr lang="ja-JP" altLang="en-US" sz="900" dirty="0">
                <a:solidFill>
                  <a:srgbClr val="000000"/>
                </a:solidFill>
                <a:latin typeface="メイリオ" panose="020B0604030504040204" pitchFamily="50" charset="-128"/>
                <a:ea typeface="メイリオ" panose="020B0604030504040204" pitchFamily="50" charset="-128"/>
              </a:rPr>
              <a:t>㈱荏原製作所</a:t>
            </a:r>
          </a:p>
          <a:p>
            <a:r>
              <a:rPr lang="ja-JP" altLang="en-US" sz="900" dirty="0">
                <a:solidFill>
                  <a:srgbClr val="000000"/>
                </a:solidFill>
                <a:latin typeface="メイリオ" panose="020B0604030504040204" pitchFamily="50" charset="-128"/>
                <a:ea typeface="メイリオ" panose="020B0604030504040204" pitchFamily="50" charset="-128"/>
              </a:rPr>
              <a:t>塩化ビニル管・継手協会</a:t>
            </a:r>
          </a:p>
          <a:p>
            <a:r>
              <a:rPr lang="ja-JP" altLang="en-US" sz="900" dirty="0">
                <a:solidFill>
                  <a:srgbClr val="000000"/>
                </a:solidFill>
                <a:latin typeface="メイリオ" panose="020B0604030504040204" pitchFamily="50" charset="-128"/>
                <a:ea typeface="メイリオ" panose="020B0604030504040204" pitchFamily="50" charset="-128"/>
              </a:rPr>
              <a:t>㈱大原鉄工所</a:t>
            </a:r>
            <a:endParaRPr lang="en-US" altLang="ja-JP" sz="900" dirty="0">
              <a:solidFill>
                <a:srgbClr val="000000"/>
              </a:solidFill>
              <a:latin typeface="メイリオ" panose="020B0604030504040204" pitchFamily="50" charset="-128"/>
              <a:ea typeface="メイリオ" panose="020B0604030504040204" pitchFamily="50" charset="-128"/>
            </a:endParaRPr>
          </a:p>
          <a:p>
            <a:r>
              <a:rPr lang="zh-TW" altLang="en-US" sz="900" dirty="0">
                <a:solidFill>
                  <a:srgbClr val="000000"/>
                </a:solidFill>
                <a:latin typeface="メイリオ" panose="020B0604030504040204" pitchFamily="50" charset="-128"/>
                <a:ea typeface="メイリオ" panose="020B0604030504040204" pitchFamily="50" charset="-128"/>
              </a:rPr>
              <a:t>岡崎市上下水道局</a:t>
            </a:r>
            <a:endParaRPr lang="ja-JP" altLang="en-US" sz="900" dirty="0">
              <a:solidFill>
                <a:srgbClr val="000000"/>
              </a:solidFill>
              <a:latin typeface="メイリオ" panose="020B0604030504040204" pitchFamily="50" charset="-128"/>
              <a:ea typeface="メイリオ" panose="020B0604030504040204" pitchFamily="50" charset="-128"/>
            </a:endParaRPr>
          </a:p>
          <a:p>
            <a:r>
              <a:rPr lang="ja-JP" altLang="en-US" sz="900" dirty="0">
                <a:solidFill>
                  <a:srgbClr val="000000"/>
                </a:solidFill>
                <a:latin typeface="メイリオ" panose="020B0604030504040204" pitchFamily="50" charset="-128"/>
                <a:ea typeface="メイリオ" panose="020B0604030504040204" pitchFamily="50" charset="-128"/>
              </a:rPr>
              <a:t>尾島興業㈱</a:t>
            </a:r>
          </a:p>
          <a:p>
            <a:r>
              <a:rPr lang="ja-JP" altLang="en-US" sz="900" dirty="0">
                <a:solidFill>
                  <a:srgbClr val="000000"/>
                </a:solidFill>
                <a:latin typeface="メイリオ" panose="020B0604030504040204" pitchFamily="50" charset="-128"/>
                <a:ea typeface="メイリオ" panose="020B0604030504040204" pitchFamily="50" charset="-128"/>
              </a:rPr>
              <a:t>オリジナル設計㈱</a:t>
            </a:r>
          </a:p>
          <a:p>
            <a:r>
              <a:rPr lang="ja-JP" altLang="en-US" sz="900" dirty="0">
                <a:solidFill>
                  <a:srgbClr val="000000"/>
                </a:solidFill>
                <a:latin typeface="メイリオ" panose="020B0604030504040204" pitchFamily="50" charset="-128"/>
                <a:ea typeface="メイリオ" panose="020B0604030504040204" pitchFamily="50" charset="-128"/>
              </a:rPr>
              <a:t>加茂建設㈱</a:t>
            </a:r>
          </a:p>
          <a:p>
            <a:r>
              <a:rPr lang="ja-JP" altLang="en-US" sz="900" dirty="0">
                <a:solidFill>
                  <a:srgbClr val="000000"/>
                </a:solidFill>
                <a:latin typeface="メイリオ" panose="020B0604030504040204" pitchFamily="50" charset="-128"/>
                <a:ea typeface="メイリオ" panose="020B0604030504040204" pitchFamily="50" charset="-128"/>
              </a:rPr>
              <a:t>㈱川瀬電気工業所</a:t>
            </a:r>
          </a:p>
          <a:p>
            <a:r>
              <a:rPr lang="ja-JP" altLang="en-US" sz="900" dirty="0">
                <a:solidFill>
                  <a:srgbClr val="000000"/>
                </a:solidFill>
                <a:latin typeface="メイリオ" panose="020B0604030504040204" pitchFamily="50" charset="-128"/>
                <a:ea typeface="メイリオ" panose="020B0604030504040204" pitchFamily="50" charset="-128"/>
              </a:rPr>
              <a:t>㈱カワハラ</a:t>
            </a:r>
          </a:p>
          <a:p>
            <a:r>
              <a:rPr lang="ja-JP" altLang="en-US" sz="900" dirty="0">
                <a:solidFill>
                  <a:srgbClr val="000000"/>
                </a:solidFill>
                <a:latin typeface="メイリオ" panose="020B0604030504040204" pitchFamily="50" charset="-128"/>
                <a:ea typeface="メイリオ" panose="020B0604030504040204" pitchFamily="50" charset="-128"/>
              </a:rPr>
              <a:t>㈱環境新聞社</a:t>
            </a:r>
          </a:p>
          <a:p>
            <a:r>
              <a:rPr lang="ja-JP" altLang="en-US" sz="900" dirty="0">
                <a:solidFill>
                  <a:srgbClr val="000000"/>
                </a:solidFill>
                <a:latin typeface="メイリオ" panose="020B0604030504040204" pitchFamily="50" charset="-128"/>
                <a:ea typeface="メイリオ" panose="020B0604030504040204" pitchFamily="50" charset="-128"/>
              </a:rPr>
              <a:t>管清工業㈱</a:t>
            </a:r>
          </a:p>
          <a:p>
            <a:r>
              <a:rPr lang="ja-JP" altLang="en-US" sz="900" dirty="0">
                <a:solidFill>
                  <a:srgbClr val="000000"/>
                </a:solidFill>
                <a:latin typeface="メイリオ" panose="020B0604030504040204" pitchFamily="50" charset="-128"/>
                <a:ea typeface="メイリオ" panose="020B0604030504040204" pitchFamily="50" charset="-128"/>
              </a:rPr>
              <a:t>㈱カンツール</a:t>
            </a:r>
          </a:p>
          <a:p>
            <a:r>
              <a:rPr lang="ja-JP" altLang="en-US" sz="900" dirty="0">
                <a:solidFill>
                  <a:srgbClr val="000000"/>
                </a:solidFill>
                <a:latin typeface="メイリオ" panose="020B0604030504040204" pitchFamily="50" charset="-128"/>
                <a:ea typeface="メイリオ" panose="020B0604030504040204" pitchFamily="50" charset="-128"/>
              </a:rPr>
              <a:t>管路情報協同組合</a:t>
            </a:r>
          </a:p>
          <a:p>
            <a:r>
              <a:rPr lang="ja-JP" altLang="en-US" sz="900" dirty="0">
                <a:solidFill>
                  <a:srgbClr val="000000"/>
                </a:solidFill>
                <a:latin typeface="メイリオ" panose="020B0604030504040204" pitchFamily="50" charset="-128"/>
                <a:ea typeface="メイリオ" panose="020B0604030504040204" pitchFamily="50" charset="-128"/>
              </a:rPr>
              <a:t>㈱協和エムザー</a:t>
            </a:r>
          </a:p>
          <a:p>
            <a:r>
              <a:rPr lang="ja-JP" altLang="en-US" sz="900" dirty="0">
                <a:solidFill>
                  <a:srgbClr val="000000"/>
                </a:solidFill>
                <a:latin typeface="メイリオ" panose="020B0604030504040204" pitchFamily="50" charset="-128"/>
                <a:ea typeface="メイリオ" panose="020B0604030504040204" pitchFamily="50" charset="-128"/>
              </a:rPr>
              <a:t>共和化工㈱</a:t>
            </a:r>
          </a:p>
          <a:p>
            <a:r>
              <a:rPr lang="ja-JP" altLang="en-US" sz="900" dirty="0">
                <a:solidFill>
                  <a:srgbClr val="000000"/>
                </a:solidFill>
                <a:latin typeface="メイリオ" panose="020B0604030504040204" pitchFamily="50" charset="-128"/>
                <a:ea typeface="メイリオ" panose="020B0604030504040204" pitchFamily="50" charset="-128"/>
              </a:rPr>
              <a:t>㈱極東技工コンサルタント</a:t>
            </a:r>
          </a:p>
          <a:p>
            <a:r>
              <a:rPr lang="ja-JP" altLang="en-US" sz="900" dirty="0">
                <a:solidFill>
                  <a:srgbClr val="000000"/>
                </a:solidFill>
                <a:latin typeface="メイリオ" panose="020B0604030504040204" pitchFamily="50" charset="-128"/>
                <a:ea typeface="メイリオ" panose="020B0604030504040204" pitchFamily="50" charset="-128"/>
              </a:rPr>
              <a:t>㈱クオラス</a:t>
            </a:r>
          </a:p>
          <a:p>
            <a:r>
              <a:rPr lang="ja-JP" altLang="en-US" sz="900" dirty="0">
                <a:solidFill>
                  <a:srgbClr val="000000"/>
                </a:solidFill>
                <a:latin typeface="メイリオ" panose="020B0604030504040204" pitchFamily="50" charset="-128"/>
                <a:ea typeface="メイリオ" panose="020B0604030504040204" pitchFamily="50" charset="-128"/>
              </a:rPr>
              <a:t>久保木建設㈱</a:t>
            </a:r>
          </a:p>
          <a:p>
            <a:r>
              <a:rPr lang="ja-JP" altLang="en-US" sz="900" dirty="0">
                <a:solidFill>
                  <a:srgbClr val="000000"/>
                </a:solidFill>
                <a:latin typeface="メイリオ" panose="020B0604030504040204" pitchFamily="50" charset="-128"/>
                <a:ea typeface="メイリオ" panose="020B0604030504040204" pitchFamily="50" charset="-128"/>
              </a:rPr>
              <a:t>㈱クボタ</a:t>
            </a:r>
          </a:p>
          <a:p>
            <a:r>
              <a:rPr lang="ja-JP" altLang="en-US" sz="900" dirty="0">
                <a:solidFill>
                  <a:srgbClr val="000000"/>
                </a:solidFill>
                <a:latin typeface="メイリオ" panose="020B0604030504040204" pitchFamily="50" charset="-128"/>
                <a:ea typeface="メイリオ" panose="020B0604030504040204" pitchFamily="50" charset="-128"/>
              </a:rPr>
              <a:t>クリアウォーターＯＳＡＫＡ㈱</a:t>
            </a:r>
          </a:p>
          <a:p>
            <a:r>
              <a:rPr lang="ja-JP" altLang="en-US" sz="900" dirty="0">
                <a:solidFill>
                  <a:srgbClr val="000000"/>
                </a:solidFill>
                <a:latin typeface="メイリオ" panose="020B0604030504040204" pitchFamily="50" charset="-128"/>
                <a:ea typeface="メイリオ" panose="020B0604030504040204" pitchFamily="50" charset="-128"/>
              </a:rPr>
              <a:t>クリスタルライニング工法協会</a:t>
            </a:r>
            <a:endParaRPr lang="en-US" altLang="ja-JP" sz="900" dirty="0">
              <a:solidFill>
                <a:srgbClr val="000000"/>
              </a:solidFill>
              <a:latin typeface="メイリオ" panose="020B0604030504040204" pitchFamily="50" charset="-128"/>
              <a:ea typeface="メイリオ" panose="020B0604030504040204" pitchFamily="50" charset="-128"/>
            </a:endParaRPr>
          </a:p>
          <a:p>
            <a:r>
              <a:rPr lang="ja-JP" altLang="en-US" sz="900" dirty="0">
                <a:solidFill>
                  <a:srgbClr val="000000"/>
                </a:solidFill>
                <a:latin typeface="メイリオ" panose="020B0604030504040204" pitchFamily="50" charset="-128"/>
                <a:ea typeface="メイリオ" panose="020B0604030504040204" pitchFamily="50" charset="-128"/>
              </a:rPr>
              <a:t>下水道メンテナンス協同組合</a:t>
            </a:r>
          </a:p>
          <a:p>
            <a:endParaRPr lang="ja-JP" altLang="en-US" sz="900" dirty="0">
              <a:solidFill>
                <a:srgbClr val="000000"/>
              </a:solidFill>
              <a:latin typeface="メイリオ" panose="020B0604030504040204" pitchFamily="50" charset="-128"/>
              <a:ea typeface="メイリオ" panose="020B0604030504040204" pitchFamily="50" charset="-128"/>
            </a:endParaRPr>
          </a:p>
        </p:txBody>
      </p:sp>
      <p:sp>
        <p:nvSpPr>
          <p:cNvPr id="10" name="タイトル 1">
            <a:extLst>
              <a:ext uri="{FF2B5EF4-FFF2-40B4-BE49-F238E27FC236}">
                <a16:creationId xmlns:a16="http://schemas.microsoft.com/office/drawing/2014/main" id="{7DCD3BB2-F25B-33F7-5C61-8D4E4CCBCC8A}"/>
              </a:ext>
            </a:extLst>
          </p:cNvPr>
          <p:cNvSpPr txBox="1">
            <a:spLocks/>
          </p:cNvSpPr>
          <p:nvPr/>
        </p:nvSpPr>
        <p:spPr>
          <a:xfrm>
            <a:off x="312738" y="6061075"/>
            <a:ext cx="6996112" cy="392113"/>
          </a:xfrm>
          <a:prstGeom prst="rect">
            <a:avLst/>
          </a:prstGeom>
        </p:spPr>
        <p:txBody>
          <a:bodyPr>
            <a:normAutofit/>
          </a:bodyPr>
          <a:lstStyle>
            <a:lvl1pPr algn="l" rtl="0" eaLnBrk="0" fontAlgn="base" hangingPunct="0">
              <a:spcBef>
                <a:spcPct val="0"/>
              </a:spcBef>
              <a:spcAft>
                <a:spcPct val="0"/>
              </a:spcAft>
              <a:defRPr kumimoji="1" sz="3000" kern="1200" cap="small">
                <a:solidFill>
                  <a:schemeClr val="tx2"/>
                </a:solidFill>
                <a:latin typeface="+mj-lt"/>
                <a:ea typeface="+mj-ea"/>
                <a:cs typeface="+mj-cs"/>
              </a:defRPr>
            </a:lvl1pPr>
            <a:lvl2pPr algn="l" rtl="0" eaLnBrk="0" fontAlgn="base" hangingPunct="0">
              <a:spcBef>
                <a:spcPct val="0"/>
              </a:spcBef>
              <a:spcAft>
                <a:spcPct val="0"/>
              </a:spcAft>
              <a:defRPr kumimoji="1" sz="3000">
                <a:solidFill>
                  <a:schemeClr val="tx2"/>
                </a:solidFill>
                <a:latin typeface="Century Schoolbook"/>
                <a:ea typeface="ＭＳ Ｐ明朝" pitchFamily="18" charset="-128"/>
              </a:defRPr>
            </a:lvl2pPr>
            <a:lvl3pPr algn="l" rtl="0" eaLnBrk="0" fontAlgn="base" hangingPunct="0">
              <a:spcBef>
                <a:spcPct val="0"/>
              </a:spcBef>
              <a:spcAft>
                <a:spcPct val="0"/>
              </a:spcAft>
              <a:defRPr kumimoji="1" sz="3000">
                <a:solidFill>
                  <a:schemeClr val="tx2"/>
                </a:solidFill>
                <a:latin typeface="Century Schoolbook"/>
                <a:ea typeface="ＭＳ Ｐ明朝" pitchFamily="18" charset="-128"/>
              </a:defRPr>
            </a:lvl3pPr>
            <a:lvl4pPr algn="l" rtl="0" eaLnBrk="0" fontAlgn="base" hangingPunct="0">
              <a:spcBef>
                <a:spcPct val="0"/>
              </a:spcBef>
              <a:spcAft>
                <a:spcPct val="0"/>
              </a:spcAft>
              <a:defRPr kumimoji="1" sz="3000">
                <a:solidFill>
                  <a:schemeClr val="tx2"/>
                </a:solidFill>
                <a:latin typeface="Century Schoolbook"/>
                <a:ea typeface="ＭＳ Ｐ明朝" pitchFamily="18" charset="-128"/>
              </a:defRPr>
            </a:lvl4pPr>
            <a:lvl5pPr algn="l" rtl="0" eaLnBrk="0" fontAlgn="base" hangingPunct="0">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4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エコプロ出展協賛団体　</a:t>
            </a:r>
            <a:r>
              <a:rPr lang="ja-JP" altLang="en-US" sz="14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２１世紀の下水道を考える会協議会</a:t>
            </a:r>
            <a:endParaRPr lang="en-US" altLang="ja-JP" sz="14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endParaRPr lang="ja-JP" altLang="en-US"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11" name="直線コネクタ 10">
            <a:extLst>
              <a:ext uri="{FF2B5EF4-FFF2-40B4-BE49-F238E27FC236}">
                <a16:creationId xmlns:a16="http://schemas.microsoft.com/office/drawing/2014/main" id="{708E5453-12E5-4948-3519-8F234CA76951}"/>
              </a:ext>
            </a:extLst>
          </p:cNvPr>
          <p:cNvCxnSpPr/>
          <p:nvPr/>
        </p:nvCxnSpPr>
        <p:spPr>
          <a:xfrm flipV="1">
            <a:off x="269875" y="6308725"/>
            <a:ext cx="81184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65C18B36-8EAB-0B12-19A8-E539BD4E95CF}"/>
              </a:ext>
            </a:extLst>
          </p:cNvPr>
          <p:cNvCxnSpPr/>
          <p:nvPr/>
        </p:nvCxnSpPr>
        <p:spPr>
          <a:xfrm>
            <a:off x="250825" y="563563"/>
            <a:ext cx="3025775"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タイトル 1">
            <a:extLst>
              <a:ext uri="{FF2B5EF4-FFF2-40B4-BE49-F238E27FC236}">
                <a16:creationId xmlns:a16="http://schemas.microsoft.com/office/drawing/2014/main" id="{75A979D6-0473-A177-7034-FE4D209B9DD5}"/>
              </a:ext>
            </a:extLst>
          </p:cNvPr>
          <p:cNvSpPr txBox="1">
            <a:spLocks/>
          </p:cNvSpPr>
          <p:nvPr/>
        </p:nvSpPr>
        <p:spPr bwMode="auto">
          <a:xfrm>
            <a:off x="2195513" y="77788"/>
            <a:ext cx="4321175" cy="360362"/>
          </a:xfrm>
          <a:prstGeom prst="rect">
            <a:avLst/>
          </a:prstGeom>
          <a:noFill/>
          <a:ln>
            <a:noFill/>
          </a:ln>
        </p:spPr>
        <p:txBody>
          <a:bodyPr/>
          <a:lstStyle>
            <a:lvl1pPr algn="l" rtl="0" eaLnBrk="0" fontAlgn="base" hangingPunct="0">
              <a:spcBef>
                <a:spcPct val="0"/>
              </a:spcBef>
              <a:spcAft>
                <a:spcPct val="0"/>
              </a:spcAft>
              <a:defRPr kumimoji="1" sz="2000">
                <a:solidFill>
                  <a:schemeClr val="tx1"/>
                </a:solidFill>
                <a:latin typeface="+mj-lt"/>
                <a:ea typeface="+mj-ea"/>
                <a:cs typeface="+mj-cs"/>
              </a:defRPr>
            </a:lvl1pPr>
            <a:lvl2pPr algn="l" rtl="0" eaLnBrk="0" fontAlgn="base" hangingPunct="0">
              <a:spcBef>
                <a:spcPct val="0"/>
              </a:spcBef>
              <a:spcAft>
                <a:spcPct val="0"/>
              </a:spcAft>
              <a:defRPr kumimoji="1" sz="2000">
                <a:solidFill>
                  <a:schemeClr val="tx1"/>
                </a:solidFill>
                <a:latin typeface="Arial" charset="0"/>
                <a:ea typeface="ＭＳ Ｐゴシック" pitchFamily="28" charset="-128"/>
              </a:defRPr>
            </a:lvl2pPr>
            <a:lvl3pPr algn="l" rtl="0" eaLnBrk="0" fontAlgn="base" hangingPunct="0">
              <a:spcBef>
                <a:spcPct val="0"/>
              </a:spcBef>
              <a:spcAft>
                <a:spcPct val="0"/>
              </a:spcAft>
              <a:defRPr kumimoji="1" sz="2000">
                <a:solidFill>
                  <a:schemeClr val="tx1"/>
                </a:solidFill>
                <a:latin typeface="Arial" charset="0"/>
                <a:ea typeface="ＭＳ Ｐゴシック" pitchFamily="28" charset="-128"/>
              </a:defRPr>
            </a:lvl3pPr>
            <a:lvl4pPr algn="l" rtl="0" eaLnBrk="0" fontAlgn="base" hangingPunct="0">
              <a:spcBef>
                <a:spcPct val="0"/>
              </a:spcBef>
              <a:spcAft>
                <a:spcPct val="0"/>
              </a:spcAft>
              <a:defRPr kumimoji="1" sz="2000">
                <a:solidFill>
                  <a:schemeClr val="tx1"/>
                </a:solidFill>
                <a:latin typeface="Arial" charset="0"/>
                <a:ea typeface="ＭＳ Ｐゴシック" pitchFamily="28" charset="-128"/>
              </a:defRPr>
            </a:lvl4pPr>
            <a:lvl5pPr algn="l" rtl="0" eaLnBrk="0" fontAlgn="base" hangingPunct="0">
              <a:spcBef>
                <a:spcPct val="0"/>
              </a:spcBef>
              <a:spcAft>
                <a:spcPct val="0"/>
              </a:spcAft>
              <a:defRPr kumimoji="1" sz="2000">
                <a:solidFill>
                  <a:schemeClr val="tx1"/>
                </a:solidFill>
                <a:latin typeface="Arial" charset="0"/>
                <a:ea typeface="ＭＳ Ｐゴシック" pitchFamily="28" charset="-128"/>
              </a:defRPr>
            </a:lvl5pPr>
            <a:lvl6pPr marL="457200" algn="l" rtl="0" fontAlgn="base">
              <a:spcBef>
                <a:spcPct val="0"/>
              </a:spcBef>
              <a:spcAft>
                <a:spcPct val="0"/>
              </a:spcAft>
              <a:defRPr kumimoji="1" sz="2000">
                <a:solidFill>
                  <a:schemeClr val="tx1"/>
                </a:solidFill>
                <a:latin typeface="Arial" charset="0"/>
                <a:ea typeface="ＭＳ Ｐゴシック" pitchFamily="28" charset="-128"/>
              </a:defRPr>
            </a:lvl6pPr>
            <a:lvl7pPr marL="914400" algn="l" rtl="0" fontAlgn="base">
              <a:spcBef>
                <a:spcPct val="0"/>
              </a:spcBef>
              <a:spcAft>
                <a:spcPct val="0"/>
              </a:spcAft>
              <a:defRPr kumimoji="1" sz="2000">
                <a:solidFill>
                  <a:schemeClr val="tx1"/>
                </a:solidFill>
                <a:latin typeface="Arial" charset="0"/>
                <a:ea typeface="ＭＳ Ｐゴシック" pitchFamily="28" charset="-128"/>
              </a:defRPr>
            </a:lvl7pPr>
            <a:lvl8pPr marL="1371600" algn="l" rtl="0" fontAlgn="base">
              <a:spcBef>
                <a:spcPct val="0"/>
              </a:spcBef>
              <a:spcAft>
                <a:spcPct val="0"/>
              </a:spcAft>
              <a:defRPr kumimoji="1" sz="2000">
                <a:solidFill>
                  <a:schemeClr val="tx1"/>
                </a:solidFill>
                <a:latin typeface="Arial" charset="0"/>
                <a:ea typeface="ＭＳ Ｐゴシック" pitchFamily="28" charset="-128"/>
              </a:defRPr>
            </a:lvl8pPr>
            <a:lvl9pPr marL="1828800" algn="l" rtl="0" fontAlgn="base">
              <a:spcBef>
                <a:spcPct val="0"/>
              </a:spcBef>
              <a:spcAft>
                <a:spcPct val="0"/>
              </a:spcAft>
              <a:defRPr kumimoji="1" sz="2000">
                <a:solidFill>
                  <a:schemeClr val="tx1"/>
                </a:solidFill>
                <a:latin typeface="Arial" charset="0"/>
                <a:ea typeface="ＭＳ Ｐゴシック" pitchFamily="28" charset="-128"/>
              </a:defRPr>
            </a:lvl9pPr>
          </a:lstStyle>
          <a:p>
            <a:pPr>
              <a:defRPr/>
            </a:pP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日、以下同じ）</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タイトル 1">
            <a:extLst>
              <a:ext uri="{FF2B5EF4-FFF2-40B4-BE49-F238E27FC236}">
                <a16:creationId xmlns:a16="http://schemas.microsoft.com/office/drawing/2014/main" id="{18AAF2EE-6117-F5B5-07B9-C7BFDD0E583B}"/>
              </a:ext>
            </a:extLst>
          </p:cNvPr>
          <p:cNvSpPr txBox="1">
            <a:spLocks/>
          </p:cNvSpPr>
          <p:nvPr/>
        </p:nvSpPr>
        <p:spPr>
          <a:xfrm>
            <a:off x="312738" y="73025"/>
            <a:ext cx="5627687" cy="292100"/>
          </a:xfrm>
          <a:prstGeom prst="rect">
            <a:avLst/>
          </a:prstGeom>
        </p:spPr>
        <p:txBody>
          <a:bodyPr anchor="b"/>
          <a:lstStyle>
            <a:lvl1pPr algn="l" rtl="0" eaLnBrk="0" fontAlgn="base" hangingPunct="0">
              <a:spcBef>
                <a:spcPct val="0"/>
              </a:spcBef>
              <a:spcAft>
                <a:spcPct val="0"/>
              </a:spcAft>
              <a:defRPr kumimoji="1" sz="3000" kern="1200" cap="small">
                <a:solidFill>
                  <a:schemeClr val="tx2"/>
                </a:solidFill>
                <a:latin typeface="+mj-lt"/>
                <a:ea typeface="+mj-ea"/>
                <a:cs typeface="+mj-cs"/>
              </a:defRPr>
            </a:lvl1pPr>
            <a:lvl2pPr algn="l" rtl="0" eaLnBrk="0" fontAlgn="base" hangingPunct="0">
              <a:spcBef>
                <a:spcPct val="0"/>
              </a:spcBef>
              <a:spcAft>
                <a:spcPct val="0"/>
              </a:spcAft>
              <a:defRPr kumimoji="1" sz="3000">
                <a:solidFill>
                  <a:schemeClr val="tx2"/>
                </a:solidFill>
                <a:latin typeface="Century Schoolbook"/>
                <a:ea typeface="ＭＳ Ｐ明朝" pitchFamily="18" charset="-128"/>
              </a:defRPr>
            </a:lvl2pPr>
            <a:lvl3pPr algn="l" rtl="0" eaLnBrk="0" fontAlgn="base" hangingPunct="0">
              <a:spcBef>
                <a:spcPct val="0"/>
              </a:spcBef>
              <a:spcAft>
                <a:spcPct val="0"/>
              </a:spcAft>
              <a:defRPr kumimoji="1" sz="3000">
                <a:solidFill>
                  <a:schemeClr val="tx2"/>
                </a:solidFill>
                <a:latin typeface="Century Schoolbook"/>
                <a:ea typeface="ＭＳ Ｐ明朝" pitchFamily="18" charset="-128"/>
              </a:defRPr>
            </a:lvl3pPr>
            <a:lvl4pPr algn="l" rtl="0" eaLnBrk="0" fontAlgn="base" hangingPunct="0">
              <a:spcBef>
                <a:spcPct val="0"/>
              </a:spcBef>
              <a:spcAft>
                <a:spcPct val="0"/>
              </a:spcAft>
              <a:defRPr kumimoji="1" sz="3000">
                <a:solidFill>
                  <a:schemeClr val="tx2"/>
                </a:solidFill>
                <a:latin typeface="Century Schoolbook"/>
                <a:ea typeface="ＭＳ Ｐ明朝" pitchFamily="18" charset="-128"/>
              </a:defRPr>
            </a:lvl4pPr>
            <a:lvl5pPr algn="l" rtl="0" eaLnBrk="0" fontAlgn="base" hangingPunct="0">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個人会員</a:t>
            </a:r>
            <a:r>
              <a:rPr lang="en-US" altLang="ja-JP"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501</a:t>
            </a:r>
            <a:r>
              <a:rPr lang="ja-JP" altLang="en-US"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名</a:t>
            </a:r>
          </a:p>
        </p:txBody>
      </p:sp>
      <p:cxnSp>
        <p:nvCxnSpPr>
          <p:cNvPr id="15" name="直線コネクタ 14">
            <a:extLst>
              <a:ext uri="{FF2B5EF4-FFF2-40B4-BE49-F238E27FC236}">
                <a16:creationId xmlns:a16="http://schemas.microsoft.com/office/drawing/2014/main" id="{F9DCB158-9FAD-0F85-4699-EC8E8C784B55}"/>
              </a:ext>
            </a:extLst>
          </p:cNvPr>
          <p:cNvCxnSpPr/>
          <p:nvPr/>
        </p:nvCxnSpPr>
        <p:spPr>
          <a:xfrm>
            <a:off x="269875" y="293688"/>
            <a:ext cx="8405813"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タイトル 1">
            <a:extLst>
              <a:ext uri="{FF2B5EF4-FFF2-40B4-BE49-F238E27FC236}">
                <a16:creationId xmlns:a16="http://schemas.microsoft.com/office/drawing/2014/main" id="{CAEDCCA7-6A50-F265-C3E6-5F8D2D4D483A}"/>
              </a:ext>
            </a:extLst>
          </p:cNvPr>
          <p:cNvSpPr txBox="1">
            <a:spLocks/>
          </p:cNvSpPr>
          <p:nvPr/>
        </p:nvSpPr>
        <p:spPr bwMode="auto">
          <a:xfrm>
            <a:off x="250825" y="6540500"/>
            <a:ext cx="8713788" cy="273050"/>
          </a:xfrm>
          <a:prstGeom prst="rect">
            <a:avLst/>
          </a:prstGeom>
          <a:noFill/>
          <a:ln>
            <a:noFill/>
          </a:ln>
        </p:spPr>
        <p:txBody>
          <a:bodyPr/>
          <a:lstStyle>
            <a:lvl1pPr algn="l" rtl="0" eaLnBrk="0" fontAlgn="base" hangingPunct="0">
              <a:spcBef>
                <a:spcPct val="0"/>
              </a:spcBef>
              <a:spcAft>
                <a:spcPct val="0"/>
              </a:spcAft>
              <a:defRPr kumimoji="1" sz="2000">
                <a:solidFill>
                  <a:schemeClr val="tx1"/>
                </a:solidFill>
                <a:latin typeface="+mj-lt"/>
                <a:ea typeface="+mj-ea"/>
                <a:cs typeface="+mj-cs"/>
              </a:defRPr>
            </a:lvl1pPr>
            <a:lvl2pPr algn="l" rtl="0" eaLnBrk="0" fontAlgn="base" hangingPunct="0">
              <a:spcBef>
                <a:spcPct val="0"/>
              </a:spcBef>
              <a:spcAft>
                <a:spcPct val="0"/>
              </a:spcAft>
              <a:defRPr kumimoji="1" sz="2000">
                <a:solidFill>
                  <a:schemeClr val="tx1"/>
                </a:solidFill>
                <a:latin typeface="Arial" charset="0"/>
                <a:ea typeface="ＭＳ Ｐゴシック" pitchFamily="28" charset="-128"/>
              </a:defRPr>
            </a:lvl2pPr>
            <a:lvl3pPr algn="l" rtl="0" eaLnBrk="0" fontAlgn="base" hangingPunct="0">
              <a:spcBef>
                <a:spcPct val="0"/>
              </a:spcBef>
              <a:spcAft>
                <a:spcPct val="0"/>
              </a:spcAft>
              <a:defRPr kumimoji="1" sz="2000">
                <a:solidFill>
                  <a:schemeClr val="tx1"/>
                </a:solidFill>
                <a:latin typeface="Arial" charset="0"/>
                <a:ea typeface="ＭＳ Ｐゴシック" pitchFamily="28" charset="-128"/>
              </a:defRPr>
            </a:lvl3pPr>
            <a:lvl4pPr algn="l" rtl="0" eaLnBrk="0" fontAlgn="base" hangingPunct="0">
              <a:spcBef>
                <a:spcPct val="0"/>
              </a:spcBef>
              <a:spcAft>
                <a:spcPct val="0"/>
              </a:spcAft>
              <a:defRPr kumimoji="1" sz="2000">
                <a:solidFill>
                  <a:schemeClr val="tx1"/>
                </a:solidFill>
                <a:latin typeface="Arial" charset="0"/>
                <a:ea typeface="ＭＳ Ｐゴシック" pitchFamily="28" charset="-128"/>
              </a:defRPr>
            </a:lvl4pPr>
            <a:lvl5pPr algn="l" rtl="0" eaLnBrk="0" fontAlgn="base" hangingPunct="0">
              <a:spcBef>
                <a:spcPct val="0"/>
              </a:spcBef>
              <a:spcAft>
                <a:spcPct val="0"/>
              </a:spcAft>
              <a:defRPr kumimoji="1" sz="2000">
                <a:solidFill>
                  <a:schemeClr val="tx1"/>
                </a:solidFill>
                <a:latin typeface="Arial" charset="0"/>
                <a:ea typeface="ＭＳ Ｐゴシック" pitchFamily="28" charset="-128"/>
              </a:defRPr>
            </a:lvl5pPr>
            <a:lvl6pPr marL="457200" algn="l" rtl="0" fontAlgn="base">
              <a:spcBef>
                <a:spcPct val="0"/>
              </a:spcBef>
              <a:spcAft>
                <a:spcPct val="0"/>
              </a:spcAft>
              <a:defRPr kumimoji="1" sz="2000">
                <a:solidFill>
                  <a:schemeClr val="tx1"/>
                </a:solidFill>
                <a:latin typeface="Arial" charset="0"/>
                <a:ea typeface="ＭＳ Ｐゴシック" pitchFamily="28" charset="-128"/>
              </a:defRPr>
            </a:lvl6pPr>
            <a:lvl7pPr marL="914400" algn="l" rtl="0" fontAlgn="base">
              <a:spcBef>
                <a:spcPct val="0"/>
              </a:spcBef>
              <a:spcAft>
                <a:spcPct val="0"/>
              </a:spcAft>
              <a:defRPr kumimoji="1" sz="2000">
                <a:solidFill>
                  <a:schemeClr val="tx1"/>
                </a:solidFill>
                <a:latin typeface="Arial" charset="0"/>
                <a:ea typeface="ＭＳ Ｐゴシック" pitchFamily="28" charset="-128"/>
              </a:defRPr>
            </a:lvl7pPr>
            <a:lvl8pPr marL="1371600" algn="l" rtl="0" fontAlgn="base">
              <a:spcBef>
                <a:spcPct val="0"/>
              </a:spcBef>
              <a:spcAft>
                <a:spcPct val="0"/>
              </a:spcAft>
              <a:defRPr kumimoji="1" sz="2000">
                <a:solidFill>
                  <a:schemeClr val="tx1"/>
                </a:solidFill>
                <a:latin typeface="Arial" charset="0"/>
                <a:ea typeface="ＭＳ Ｐゴシック" pitchFamily="28" charset="-128"/>
              </a:defRPr>
            </a:lvl8pPr>
            <a:lvl9pPr marL="1828800" algn="l" rtl="0" fontAlgn="base">
              <a:spcBef>
                <a:spcPct val="0"/>
              </a:spcBef>
              <a:spcAft>
                <a:spcPct val="0"/>
              </a:spcAft>
              <a:defRPr kumimoji="1" sz="2000">
                <a:solidFill>
                  <a:schemeClr val="tx1"/>
                </a:solidFill>
                <a:latin typeface="Arial" charset="0"/>
                <a:ea typeface="ＭＳ Ｐゴシック" pitchFamily="28" charset="-128"/>
              </a:defRPr>
            </a:lvl9pPr>
          </a:lstStyle>
          <a:p>
            <a:pPr>
              <a:defRPr/>
            </a:pPr>
            <a:r>
              <a:rPr lang="en-US" altLang="ja-JP" sz="1400" b="1" kern="0" dirty="0">
                <a:solidFill>
                  <a:srgbClr val="05E0DB">
                    <a:lumMod val="50000"/>
                  </a:srgbClr>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400" b="1" kern="0" dirty="0">
                <a:solidFill>
                  <a:srgbClr val="05E0DB">
                    <a:lumMod val="50000"/>
                  </a:srgbClr>
                </a:solidFill>
                <a:latin typeface="メイリオ" panose="020B0604030504040204" pitchFamily="50" charset="-128"/>
                <a:ea typeface="メイリオ" panose="020B0604030504040204" pitchFamily="50" charset="-128"/>
                <a:cs typeface="メイリオ" panose="020B0604030504040204" pitchFamily="50" charset="-128"/>
              </a:rPr>
              <a:t>は団体会員が望む活動を一層精力的に展開すると共に、団体会員の拡大をめざします。</a:t>
            </a:r>
            <a:endParaRPr lang="en-US" altLang="ja-JP" sz="1400" b="1" kern="0" dirty="0">
              <a:solidFill>
                <a:srgbClr val="05E0DB">
                  <a:lumMod val="50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0734" name="タイトル 1">
            <a:extLst>
              <a:ext uri="{FF2B5EF4-FFF2-40B4-BE49-F238E27FC236}">
                <a16:creationId xmlns:a16="http://schemas.microsoft.com/office/drawing/2014/main" id="{79F30343-C695-4BAE-5983-55ADAF18D637}"/>
              </a:ext>
            </a:extLst>
          </p:cNvPr>
          <p:cNvSpPr txBox="1">
            <a:spLocks/>
          </p:cNvSpPr>
          <p:nvPr/>
        </p:nvSpPr>
        <p:spPr bwMode="auto">
          <a:xfrm>
            <a:off x="2124075" y="615950"/>
            <a:ext cx="2376488"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dirty="0">
                <a:solidFill>
                  <a:srgbClr val="000000"/>
                </a:solidFill>
                <a:latin typeface="メイリオ" panose="020B0604030504040204" pitchFamily="50" charset="-128"/>
                <a:ea typeface="メイリオ" panose="020B0604030504040204" pitchFamily="50" charset="-128"/>
              </a:rPr>
              <a:t>虹技㈱東京支社</a:t>
            </a:r>
          </a:p>
          <a:p>
            <a:r>
              <a:rPr lang="ja-JP" altLang="en-US" sz="900" dirty="0">
                <a:solidFill>
                  <a:srgbClr val="000000"/>
                </a:solidFill>
                <a:latin typeface="メイリオ" panose="020B0604030504040204" pitchFamily="50" charset="-128"/>
                <a:ea typeface="メイリオ" panose="020B0604030504040204" pitchFamily="50" charset="-128"/>
              </a:rPr>
              <a:t>㈱公共投資ジャーナル社</a:t>
            </a:r>
          </a:p>
          <a:p>
            <a:r>
              <a:rPr lang="ja-JP" altLang="en-US" sz="900" dirty="0">
                <a:solidFill>
                  <a:srgbClr val="000000"/>
                </a:solidFill>
                <a:latin typeface="メイリオ" panose="020B0604030504040204" pitchFamily="50" charset="-128"/>
                <a:ea typeface="メイリオ" panose="020B0604030504040204" pitchFamily="50" charset="-128"/>
              </a:rPr>
              <a:t>三機工業㈱</a:t>
            </a:r>
          </a:p>
          <a:p>
            <a:r>
              <a:rPr lang="ja-JP" altLang="en-US" sz="900" dirty="0">
                <a:solidFill>
                  <a:srgbClr val="000000"/>
                </a:solidFill>
                <a:latin typeface="メイリオ" panose="020B0604030504040204" pitchFamily="50" charset="-128"/>
                <a:ea typeface="メイリオ" panose="020B0604030504040204" pitchFamily="50" charset="-128"/>
              </a:rPr>
              <a:t>㈱三水コンサルタント</a:t>
            </a:r>
          </a:p>
          <a:p>
            <a:r>
              <a:rPr lang="ja-JP" altLang="en-US" sz="900" dirty="0">
                <a:solidFill>
                  <a:srgbClr val="000000"/>
                </a:solidFill>
                <a:latin typeface="メイリオ" panose="020B0604030504040204" pitchFamily="50" charset="-128"/>
                <a:ea typeface="メイリオ" panose="020B0604030504040204" pitchFamily="50" charset="-128"/>
              </a:rPr>
              <a:t>㈱Ｇ＆Ｕ技術研究センター</a:t>
            </a:r>
          </a:p>
          <a:p>
            <a:r>
              <a:rPr lang="ja-JP" altLang="en-US" sz="900" dirty="0">
                <a:solidFill>
                  <a:srgbClr val="000000"/>
                </a:solidFill>
                <a:latin typeface="メイリオ" panose="020B0604030504040204" pitchFamily="50" charset="-128"/>
                <a:ea typeface="メイリオ" panose="020B0604030504040204" pitchFamily="50" charset="-128"/>
              </a:rPr>
              <a:t>ジーエス管業㈱</a:t>
            </a:r>
          </a:p>
          <a:p>
            <a:r>
              <a:rPr lang="ja-JP" altLang="en-US" sz="900" dirty="0">
                <a:solidFill>
                  <a:srgbClr val="000000"/>
                </a:solidFill>
                <a:latin typeface="メイリオ" panose="020B0604030504040204" pitchFamily="50" charset="-128"/>
                <a:ea typeface="メイリオ" panose="020B0604030504040204" pitchFamily="50" charset="-128"/>
              </a:rPr>
              <a:t>㈱ジェイアール東日本ビルディング</a:t>
            </a:r>
          </a:p>
          <a:p>
            <a:r>
              <a:rPr lang="ja-JP" altLang="en-US" sz="900" dirty="0">
                <a:solidFill>
                  <a:srgbClr val="000000"/>
                </a:solidFill>
                <a:latin typeface="メイリオ" panose="020B0604030504040204" pitchFamily="50" charset="-128"/>
                <a:ea typeface="メイリオ" panose="020B0604030504040204" pitchFamily="50" charset="-128"/>
              </a:rPr>
              <a:t>ＪＦＥエンジニアリング㈱</a:t>
            </a:r>
          </a:p>
          <a:p>
            <a:r>
              <a:rPr lang="ja-JP" altLang="en-US" sz="900" dirty="0">
                <a:solidFill>
                  <a:srgbClr val="000000"/>
                </a:solidFill>
                <a:latin typeface="メイリオ" panose="020B0604030504040204" pitchFamily="50" charset="-128"/>
                <a:ea typeface="メイリオ" panose="020B0604030504040204" pitchFamily="50" charset="-128"/>
              </a:rPr>
              <a:t>㈱篠田製作所</a:t>
            </a:r>
            <a:endParaRPr lang="en-US" altLang="ja-JP" sz="900" dirty="0">
              <a:solidFill>
                <a:srgbClr val="000000"/>
              </a:solidFill>
              <a:latin typeface="メイリオ" panose="020B0604030504040204" pitchFamily="50" charset="-128"/>
              <a:ea typeface="メイリオ" panose="020B0604030504040204" pitchFamily="50" charset="-128"/>
            </a:endParaRPr>
          </a:p>
          <a:p>
            <a:r>
              <a:rPr lang="ja-JP" altLang="en-US" sz="900" dirty="0">
                <a:solidFill>
                  <a:srgbClr val="000000"/>
                </a:solidFill>
                <a:latin typeface="メイリオ" panose="020B0604030504040204" pitchFamily="50" charset="-128"/>
                <a:ea typeface="メイリオ" panose="020B0604030504040204" pitchFamily="50" charset="-128"/>
              </a:rPr>
              <a:t>シヤチハタ㈱</a:t>
            </a:r>
          </a:p>
          <a:p>
            <a:r>
              <a:rPr lang="ja-JP" altLang="en-US" sz="900" dirty="0">
                <a:solidFill>
                  <a:srgbClr val="000000"/>
                </a:solidFill>
                <a:latin typeface="メイリオ" panose="020B0604030504040204" pitchFamily="50" charset="-128"/>
                <a:ea typeface="メイリオ" panose="020B0604030504040204" pitchFamily="50" charset="-128"/>
              </a:rPr>
              <a:t>正和興業㈱</a:t>
            </a:r>
          </a:p>
          <a:p>
            <a:r>
              <a:rPr lang="ja-JP" altLang="en-US" sz="900" dirty="0">
                <a:solidFill>
                  <a:srgbClr val="000000"/>
                </a:solidFill>
                <a:latin typeface="メイリオ" panose="020B0604030504040204" pitchFamily="50" charset="-128"/>
                <a:ea typeface="メイリオ" panose="020B0604030504040204" pitchFamily="50" charset="-128"/>
              </a:rPr>
              <a:t>新栄工業㈱</a:t>
            </a:r>
          </a:p>
          <a:p>
            <a:r>
              <a:rPr lang="ja-JP" altLang="en-US" sz="900" dirty="0">
                <a:solidFill>
                  <a:srgbClr val="000000"/>
                </a:solidFill>
                <a:latin typeface="メイリオ" panose="020B0604030504040204" pitchFamily="50" charset="-128"/>
                <a:ea typeface="メイリオ" panose="020B0604030504040204" pitchFamily="50" charset="-128"/>
              </a:rPr>
              <a:t>㈱伸幸</a:t>
            </a:r>
          </a:p>
          <a:p>
            <a:r>
              <a:rPr lang="ja-JP" altLang="en-US" sz="900" dirty="0">
                <a:solidFill>
                  <a:srgbClr val="000000"/>
                </a:solidFill>
                <a:latin typeface="メイリオ" panose="020B0604030504040204" pitchFamily="50" charset="-128"/>
                <a:ea typeface="メイリオ" panose="020B0604030504040204" pitchFamily="50" charset="-128"/>
              </a:rPr>
              <a:t>㈱神鋼環境ソリューション</a:t>
            </a:r>
          </a:p>
          <a:p>
            <a:r>
              <a:rPr lang="ja-JP" altLang="en-US" sz="900" dirty="0">
                <a:solidFill>
                  <a:srgbClr val="000000"/>
                </a:solidFill>
                <a:latin typeface="メイリオ" panose="020B0604030504040204" pitchFamily="50" charset="-128"/>
                <a:ea typeface="メイリオ" panose="020B0604030504040204" pitchFamily="50" charset="-128"/>
              </a:rPr>
              <a:t>シンタックス㈱</a:t>
            </a:r>
          </a:p>
          <a:p>
            <a:r>
              <a:rPr lang="ja-JP" altLang="en-US" sz="900" dirty="0">
                <a:solidFill>
                  <a:srgbClr val="000000"/>
                </a:solidFill>
                <a:latin typeface="メイリオ" panose="020B0604030504040204" pitchFamily="50" charset="-128"/>
                <a:ea typeface="メイリオ" panose="020B0604030504040204" pitchFamily="50" charset="-128"/>
              </a:rPr>
              <a:t>㈱新東洋建設</a:t>
            </a:r>
          </a:p>
          <a:p>
            <a:r>
              <a:rPr lang="ja-JP" altLang="en-US" sz="900" dirty="0">
                <a:solidFill>
                  <a:srgbClr val="000000"/>
                </a:solidFill>
                <a:latin typeface="メイリオ" panose="020B0604030504040204" pitchFamily="50" charset="-128"/>
                <a:ea typeface="メイリオ" panose="020B0604030504040204" pitchFamily="50" charset="-128"/>
              </a:rPr>
              <a:t>水道機工㈱</a:t>
            </a:r>
          </a:p>
          <a:p>
            <a:r>
              <a:rPr lang="ja-JP" altLang="en-US" sz="900" dirty="0">
                <a:solidFill>
                  <a:srgbClr val="000000"/>
                </a:solidFill>
                <a:latin typeface="メイリオ" panose="020B0604030504040204" pitchFamily="50" charset="-128"/>
                <a:ea typeface="メイリオ" panose="020B0604030504040204" pitchFamily="50" charset="-128"/>
              </a:rPr>
              <a:t>㈱水道産業新聞社</a:t>
            </a:r>
          </a:p>
          <a:p>
            <a:r>
              <a:rPr lang="ja-JP" altLang="en-US" sz="900" dirty="0">
                <a:solidFill>
                  <a:srgbClr val="000000"/>
                </a:solidFill>
                <a:latin typeface="メイリオ" panose="020B0604030504040204" pitchFamily="50" charset="-128"/>
                <a:ea typeface="メイリオ" panose="020B0604030504040204" pitchFamily="50" charset="-128"/>
              </a:rPr>
              <a:t>住友重機械エンバイロメント㈱</a:t>
            </a:r>
          </a:p>
          <a:p>
            <a:r>
              <a:rPr lang="ja-JP" altLang="en-US" sz="900" dirty="0">
                <a:solidFill>
                  <a:srgbClr val="000000"/>
                </a:solidFill>
                <a:latin typeface="メイリオ" panose="020B0604030504040204" pitchFamily="50" charset="-128"/>
                <a:ea typeface="メイリオ" panose="020B0604030504040204" pitchFamily="50" charset="-128"/>
              </a:rPr>
              <a:t>㈱スモールライト</a:t>
            </a:r>
          </a:p>
          <a:p>
            <a:r>
              <a:rPr lang="ja-JP" altLang="en-US" sz="900" dirty="0">
                <a:solidFill>
                  <a:srgbClr val="000000"/>
                </a:solidFill>
                <a:latin typeface="メイリオ" panose="020B0604030504040204" pitchFamily="50" charset="-128"/>
                <a:ea typeface="メイリオ" panose="020B0604030504040204" pitchFamily="50" charset="-128"/>
              </a:rPr>
              <a:t>積水化学工業㈱</a:t>
            </a:r>
          </a:p>
          <a:p>
            <a:r>
              <a:rPr lang="ja-JP" altLang="en-US" sz="900" dirty="0">
                <a:solidFill>
                  <a:srgbClr val="000000"/>
                </a:solidFill>
                <a:latin typeface="メイリオ" panose="020B0604030504040204" pitchFamily="50" charset="-128"/>
                <a:ea typeface="メイリオ" panose="020B0604030504040204" pitchFamily="50" charset="-128"/>
              </a:rPr>
              <a:t>全国アドホール工業会</a:t>
            </a:r>
          </a:p>
          <a:p>
            <a:r>
              <a:rPr lang="ja-JP" altLang="en-US" sz="900" dirty="0">
                <a:solidFill>
                  <a:srgbClr val="000000"/>
                </a:solidFill>
                <a:latin typeface="メイリオ" panose="020B0604030504040204" pitchFamily="50" charset="-128"/>
                <a:ea typeface="メイリオ" panose="020B0604030504040204" pitchFamily="50" charset="-128"/>
              </a:rPr>
              <a:t>多賀建設㈱</a:t>
            </a:r>
          </a:p>
          <a:p>
            <a:r>
              <a:rPr lang="ja-JP" altLang="en-US" sz="900" dirty="0">
                <a:solidFill>
                  <a:srgbClr val="000000"/>
                </a:solidFill>
                <a:latin typeface="メイリオ" panose="020B0604030504040204" pitchFamily="50" charset="-128"/>
                <a:ea typeface="メイリオ" panose="020B0604030504040204" pitchFamily="50" charset="-128"/>
              </a:rPr>
              <a:t>高杉商事㈱</a:t>
            </a:r>
          </a:p>
          <a:p>
            <a:r>
              <a:rPr lang="ja-JP" altLang="en-US" sz="900" dirty="0">
                <a:solidFill>
                  <a:srgbClr val="000000"/>
                </a:solidFill>
                <a:latin typeface="メイリオ" panose="020B0604030504040204" pitchFamily="50" charset="-128"/>
                <a:ea typeface="メイリオ" panose="020B0604030504040204" pitchFamily="50" charset="-128"/>
              </a:rPr>
              <a:t>タカマツ㈱</a:t>
            </a:r>
          </a:p>
          <a:p>
            <a:r>
              <a:rPr lang="ja-JP" altLang="en-US" sz="900" dirty="0">
                <a:solidFill>
                  <a:srgbClr val="000000"/>
                </a:solidFill>
                <a:latin typeface="メイリオ" panose="020B0604030504040204" pitchFamily="50" charset="-128"/>
                <a:ea typeface="メイリオ" panose="020B0604030504040204" pitchFamily="50" charset="-128"/>
              </a:rPr>
              <a:t>㈱武井工務所</a:t>
            </a:r>
          </a:p>
          <a:p>
            <a:r>
              <a:rPr lang="ja-JP" altLang="en-US" sz="900" dirty="0">
                <a:solidFill>
                  <a:srgbClr val="000000"/>
                </a:solidFill>
                <a:latin typeface="メイリオ" panose="020B0604030504040204" pitchFamily="50" charset="-128"/>
                <a:ea typeface="メイリオ" panose="020B0604030504040204" pitchFamily="50" charset="-128"/>
              </a:rPr>
              <a:t>㈱竹内工務店</a:t>
            </a:r>
          </a:p>
          <a:p>
            <a:r>
              <a:rPr lang="ja-JP" altLang="en-US" sz="900" dirty="0">
                <a:solidFill>
                  <a:srgbClr val="000000"/>
                </a:solidFill>
                <a:latin typeface="メイリオ" panose="020B0604030504040204" pitchFamily="50" charset="-128"/>
                <a:ea typeface="メイリオ" panose="020B0604030504040204" pitchFamily="50" charset="-128"/>
              </a:rPr>
              <a:t>㈱中央設計技術研究所</a:t>
            </a:r>
          </a:p>
          <a:p>
            <a:r>
              <a:rPr lang="ja-JP" altLang="en-US" sz="900" dirty="0">
                <a:solidFill>
                  <a:srgbClr val="000000"/>
                </a:solidFill>
                <a:latin typeface="メイリオ" panose="020B0604030504040204" pitchFamily="50" charset="-128"/>
                <a:ea typeface="メイリオ" panose="020B0604030504040204" pitchFamily="50" charset="-128"/>
              </a:rPr>
              <a:t>月島アクアソリューション㈱</a:t>
            </a:r>
          </a:p>
          <a:p>
            <a:r>
              <a:rPr lang="ja-JP" altLang="en-US" sz="900" dirty="0">
                <a:solidFill>
                  <a:srgbClr val="000000"/>
                </a:solidFill>
                <a:latin typeface="メイリオ" panose="020B0604030504040204" pitchFamily="50" charset="-128"/>
                <a:ea typeface="メイリオ" panose="020B0604030504040204" pitchFamily="50" charset="-128"/>
              </a:rPr>
              <a:t>月島テクノメンテサービス㈱</a:t>
            </a:r>
          </a:p>
          <a:p>
            <a:r>
              <a:rPr lang="ja-JP" altLang="en-US" sz="900" dirty="0">
                <a:solidFill>
                  <a:srgbClr val="000000"/>
                </a:solidFill>
                <a:latin typeface="メイリオ" panose="020B0604030504040204" pitchFamily="50" charset="-128"/>
                <a:ea typeface="メイリオ" panose="020B0604030504040204" pitchFamily="50" charset="-128"/>
              </a:rPr>
              <a:t>㈱鶴丸環境建設</a:t>
            </a:r>
          </a:p>
          <a:p>
            <a:r>
              <a:rPr lang="ja-JP" altLang="en-US" sz="900" dirty="0">
                <a:solidFill>
                  <a:srgbClr val="000000"/>
                </a:solidFill>
                <a:latin typeface="メイリオ" panose="020B0604030504040204" pitchFamily="50" charset="-128"/>
                <a:ea typeface="メイリオ" panose="020B0604030504040204" pitchFamily="50" charset="-128"/>
              </a:rPr>
              <a:t>特定非営利活動法人ディスポーザ生ごみ</a:t>
            </a:r>
            <a:endParaRPr lang="en-US" altLang="ja-JP" sz="900" dirty="0">
              <a:solidFill>
                <a:srgbClr val="000000"/>
              </a:solidFill>
              <a:latin typeface="メイリオ" panose="020B0604030504040204" pitchFamily="50" charset="-128"/>
              <a:ea typeface="メイリオ" panose="020B0604030504040204" pitchFamily="50" charset="-128"/>
            </a:endParaRPr>
          </a:p>
          <a:p>
            <a:r>
              <a:rPr lang="ja-JP" altLang="en-US" sz="900" dirty="0">
                <a:solidFill>
                  <a:srgbClr val="000000"/>
                </a:solidFill>
                <a:latin typeface="メイリオ" panose="020B0604030504040204" pitchFamily="50" charset="-128"/>
                <a:ea typeface="メイリオ" panose="020B0604030504040204" pitchFamily="50" charset="-128"/>
              </a:rPr>
              <a:t>　処理システム協会</a:t>
            </a:r>
          </a:p>
          <a:p>
            <a:r>
              <a:rPr lang="ja-JP" altLang="en-US" sz="900" dirty="0">
                <a:solidFill>
                  <a:srgbClr val="000000"/>
                </a:solidFill>
                <a:latin typeface="メイリオ" panose="020B0604030504040204" pitchFamily="50" charset="-128"/>
                <a:ea typeface="メイリオ" panose="020B0604030504040204" pitchFamily="50" charset="-128"/>
              </a:rPr>
              <a:t>㈱データベース</a:t>
            </a:r>
          </a:p>
          <a:p>
            <a:r>
              <a:rPr lang="ja-JP" altLang="en-US" sz="900" dirty="0">
                <a:solidFill>
                  <a:srgbClr val="000000"/>
                </a:solidFill>
                <a:latin typeface="メイリオ" panose="020B0604030504040204" pitchFamily="50" charset="-128"/>
                <a:ea typeface="メイリオ" panose="020B0604030504040204" pitchFamily="50" charset="-128"/>
              </a:rPr>
              <a:t>東亜グラウト工業㈱</a:t>
            </a:r>
            <a:endParaRPr lang="en-US" altLang="ja-JP" sz="900" dirty="0">
              <a:solidFill>
                <a:srgbClr val="000000"/>
              </a:solidFill>
              <a:latin typeface="メイリオ" panose="020B0604030504040204" pitchFamily="50" charset="-128"/>
              <a:ea typeface="メイリオ" panose="020B0604030504040204" pitchFamily="50" charset="-128"/>
            </a:endParaRPr>
          </a:p>
          <a:p>
            <a:r>
              <a:rPr lang="ja-JP" altLang="en-US" sz="900" dirty="0">
                <a:solidFill>
                  <a:srgbClr val="000000"/>
                </a:solidFill>
                <a:latin typeface="メイリオ" panose="020B0604030504040204" pitchFamily="50" charset="-128"/>
                <a:ea typeface="メイリオ" panose="020B0604030504040204" pitchFamily="50" charset="-128"/>
              </a:rPr>
              <a:t>動栄工業㈱</a:t>
            </a:r>
          </a:p>
          <a:p>
            <a:r>
              <a:rPr lang="ja-JP" altLang="en-US" sz="900" dirty="0">
                <a:solidFill>
                  <a:srgbClr val="000000"/>
                </a:solidFill>
                <a:latin typeface="メイリオ" panose="020B0604030504040204" pitchFamily="50" charset="-128"/>
                <a:ea typeface="メイリオ" panose="020B0604030504040204" pitchFamily="50" charset="-128"/>
              </a:rPr>
              <a:t>㈱東京設計事務所</a:t>
            </a:r>
          </a:p>
          <a:p>
            <a:r>
              <a:rPr lang="en-US" altLang="ja-JP" sz="900" dirty="0">
                <a:solidFill>
                  <a:srgbClr val="000000"/>
                </a:solidFill>
                <a:latin typeface="メイリオ" panose="020B0604030504040204" pitchFamily="50" charset="-128"/>
                <a:ea typeface="メイリオ" panose="020B0604030504040204" pitchFamily="50" charset="-128"/>
              </a:rPr>
              <a:t>(</a:t>
            </a:r>
            <a:r>
              <a:rPr lang="ja-JP" altLang="en-US" sz="900" dirty="0">
                <a:solidFill>
                  <a:srgbClr val="000000"/>
                </a:solidFill>
                <a:latin typeface="メイリオ" panose="020B0604030504040204" pitchFamily="50" charset="-128"/>
                <a:ea typeface="メイリオ" panose="020B0604030504040204" pitchFamily="50" charset="-128"/>
              </a:rPr>
              <a:t>一社</a:t>
            </a:r>
            <a:r>
              <a:rPr lang="en-US" altLang="ja-JP" sz="900" dirty="0">
                <a:solidFill>
                  <a:srgbClr val="000000"/>
                </a:solidFill>
                <a:latin typeface="メイリオ" panose="020B0604030504040204" pitchFamily="50" charset="-128"/>
                <a:ea typeface="メイリオ" panose="020B0604030504040204" pitchFamily="50" charset="-128"/>
              </a:rPr>
              <a:t>)</a:t>
            </a:r>
            <a:r>
              <a:rPr lang="ja-JP" altLang="en-US" sz="900" dirty="0">
                <a:solidFill>
                  <a:srgbClr val="000000"/>
                </a:solidFill>
                <a:latin typeface="メイリオ" panose="020B0604030504040204" pitchFamily="50" charset="-128"/>
                <a:ea typeface="メイリオ" panose="020B0604030504040204" pitchFamily="50" charset="-128"/>
              </a:rPr>
              <a:t>東京都下水道工事専業者協会</a:t>
            </a:r>
          </a:p>
        </p:txBody>
      </p:sp>
      <p:sp>
        <p:nvSpPr>
          <p:cNvPr id="30735" name="タイトル 1">
            <a:extLst>
              <a:ext uri="{FF2B5EF4-FFF2-40B4-BE49-F238E27FC236}">
                <a16:creationId xmlns:a16="http://schemas.microsoft.com/office/drawing/2014/main" id="{F819D81F-8D27-6D31-DDE9-C201C0FE8655}"/>
              </a:ext>
            </a:extLst>
          </p:cNvPr>
          <p:cNvSpPr txBox="1">
            <a:spLocks/>
          </p:cNvSpPr>
          <p:nvPr/>
        </p:nvSpPr>
        <p:spPr bwMode="auto">
          <a:xfrm>
            <a:off x="4283075" y="615950"/>
            <a:ext cx="2378075" cy="529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dirty="0">
                <a:solidFill>
                  <a:srgbClr val="000000"/>
                </a:solidFill>
                <a:latin typeface="メイリオ" panose="020B0604030504040204" pitchFamily="50" charset="-128"/>
                <a:ea typeface="メイリオ" panose="020B0604030504040204" pitchFamily="50" charset="-128"/>
              </a:rPr>
              <a:t>東京都下水道サービス㈱</a:t>
            </a:r>
          </a:p>
          <a:p>
            <a:r>
              <a:rPr lang="ja-JP" altLang="en-US" sz="900" dirty="0">
                <a:solidFill>
                  <a:srgbClr val="000000"/>
                </a:solidFill>
                <a:latin typeface="メイリオ" panose="020B0604030504040204" pitchFamily="50" charset="-128"/>
                <a:ea typeface="メイリオ" panose="020B0604030504040204" pitchFamily="50" charset="-128"/>
              </a:rPr>
              <a:t>東宝建設㈱</a:t>
            </a:r>
          </a:p>
          <a:p>
            <a:r>
              <a:rPr lang="ja-JP" altLang="en-US" sz="900" dirty="0">
                <a:solidFill>
                  <a:srgbClr val="000000"/>
                </a:solidFill>
                <a:latin typeface="メイリオ" panose="020B0604030504040204" pitchFamily="50" charset="-128"/>
                <a:ea typeface="メイリオ" panose="020B0604030504040204" pitchFamily="50" charset="-128"/>
              </a:rPr>
              <a:t>㈱ドーコン</a:t>
            </a:r>
          </a:p>
          <a:p>
            <a:r>
              <a:rPr lang="ja-JP" altLang="en-US" sz="900" dirty="0">
                <a:solidFill>
                  <a:srgbClr val="000000"/>
                </a:solidFill>
                <a:latin typeface="メイリオ" panose="020B0604030504040204" pitchFamily="50" charset="-128"/>
                <a:ea typeface="メイリオ" panose="020B0604030504040204" pitchFamily="50" charset="-128"/>
              </a:rPr>
              <a:t>㈱ＴＯＺＥＮ</a:t>
            </a:r>
          </a:p>
          <a:p>
            <a:r>
              <a:rPr lang="ja-JP" altLang="en-US" sz="900" dirty="0">
                <a:solidFill>
                  <a:srgbClr val="000000"/>
                </a:solidFill>
                <a:latin typeface="メイリオ" panose="020B0604030504040204" pitchFamily="50" charset="-128"/>
                <a:ea typeface="メイリオ" panose="020B0604030504040204" pitchFamily="50" charset="-128"/>
              </a:rPr>
              <a:t>徳丸管工㈱</a:t>
            </a:r>
          </a:p>
          <a:p>
            <a:r>
              <a:rPr lang="ja-JP" altLang="en-US" sz="900" dirty="0">
                <a:solidFill>
                  <a:srgbClr val="000000"/>
                </a:solidFill>
                <a:latin typeface="メイリオ" panose="020B0604030504040204" pitchFamily="50" charset="-128"/>
                <a:ea typeface="メイリオ" panose="020B0604030504040204" pitchFamily="50" charset="-128"/>
              </a:rPr>
              <a:t>所沢市上下水道局</a:t>
            </a:r>
          </a:p>
          <a:p>
            <a:r>
              <a:rPr lang="en-US" altLang="ja-JP" sz="900" dirty="0">
                <a:solidFill>
                  <a:srgbClr val="000000"/>
                </a:solidFill>
                <a:latin typeface="メイリオ" panose="020B0604030504040204" pitchFamily="50" charset="-128"/>
                <a:ea typeface="メイリオ" panose="020B0604030504040204" pitchFamily="50" charset="-128"/>
              </a:rPr>
              <a:t>(</a:t>
            </a:r>
            <a:r>
              <a:rPr lang="ja-JP" altLang="en-US" sz="900" dirty="0">
                <a:solidFill>
                  <a:srgbClr val="000000"/>
                </a:solidFill>
                <a:latin typeface="メイリオ" panose="020B0604030504040204" pitchFamily="50" charset="-128"/>
                <a:ea typeface="メイリオ" panose="020B0604030504040204" pitchFamily="50" charset="-128"/>
              </a:rPr>
              <a:t>一財</a:t>
            </a:r>
            <a:r>
              <a:rPr lang="en-US" altLang="ja-JP" sz="900" dirty="0">
                <a:solidFill>
                  <a:srgbClr val="000000"/>
                </a:solidFill>
                <a:latin typeface="メイリオ" panose="020B0604030504040204" pitchFamily="50" charset="-128"/>
                <a:ea typeface="メイリオ" panose="020B0604030504040204" pitchFamily="50" charset="-128"/>
              </a:rPr>
              <a:t>)</a:t>
            </a:r>
            <a:r>
              <a:rPr lang="ja-JP" altLang="en-US" sz="900" dirty="0">
                <a:solidFill>
                  <a:srgbClr val="000000"/>
                </a:solidFill>
                <a:latin typeface="メイリオ" panose="020B0604030504040204" pitchFamily="50" charset="-128"/>
                <a:ea typeface="メイリオ" panose="020B0604030504040204" pitchFamily="50" charset="-128"/>
              </a:rPr>
              <a:t>都市技術センター</a:t>
            </a:r>
          </a:p>
          <a:p>
            <a:r>
              <a:rPr lang="ja-JP" altLang="en-US" sz="900" dirty="0">
                <a:solidFill>
                  <a:srgbClr val="000000"/>
                </a:solidFill>
                <a:latin typeface="メイリオ" panose="020B0604030504040204" pitchFamily="50" charset="-128"/>
                <a:ea typeface="メイリオ" panose="020B0604030504040204" pitchFamily="50" charset="-128"/>
              </a:rPr>
              <a:t>富山市上下水道局</a:t>
            </a:r>
          </a:p>
          <a:p>
            <a:r>
              <a:rPr lang="ja-JP" altLang="en-US" sz="900" dirty="0">
                <a:solidFill>
                  <a:srgbClr val="000000"/>
                </a:solidFill>
                <a:latin typeface="メイリオ" panose="020B0604030504040204" pitchFamily="50" charset="-128"/>
                <a:ea typeface="メイリオ" panose="020B0604030504040204" pitchFamily="50" charset="-128"/>
              </a:rPr>
              <a:t>㈱酉島製作所</a:t>
            </a:r>
          </a:p>
          <a:p>
            <a:r>
              <a:rPr lang="ja-JP" altLang="en-US" sz="900" dirty="0">
                <a:solidFill>
                  <a:srgbClr val="000000"/>
                </a:solidFill>
                <a:latin typeface="メイリオ" panose="020B0604030504040204" pitchFamily="50" charset="-128"/>
                <a:ea typeface="メイリオ" panose="020B0604030504040204" pitchFamily="50" charset="-128"/>
              </a:rPr>
              <a:t>内外工業㈱</a:t>
            </a:r>
          </a:p>
          <a:p>
            <a:r>
              <a:rPr lang="ja-JP" altLang="en-US" sz="900" dirty="0">
                <a:solidFill>
                  <a:srgbClr val="000000"/>
                </a:solidFill>
                <a:latin typeface="メイリオ" panose="020B0604030504040204" pitchFamily="50" charset="-128"/>
                <a:ea typeface="メイリオ" panose="020B0604030504040204" pitchFamily="50" charset="-128"/>
              </a:rPr>
              <a:t>中川ヒューム管工業㈱</a:t>
            </a:r>
          </a:p>
          <a:p>
            <a:r>
              <a:rPr lang="ja-JP" altLang="en-US" sz="900" dirty="0">
                <a:solidFill>
                  <a:srgbClr val="000000"/>
                </a:solidFill>
                <a:latin typeface="メイリオ" panose="020B0604030504040204" pitchFamily="50" charset="-128"/>
                <a:ea typeface="メイリオ" panose="020B0604030504040204" pitchFamily="50" charset="-128"/>
              </a:rPr>
              <a:t>㈱中村鐵工所</a:t>
            </a:r>
          </a:p>
          <a:p>
            <a:r>
              <a:rPr lang="ja-JP" altLang="en-US" sz="900" dirty="0">
                <a:solidFill>
                  <a:srgbClr val="000000"/>
                </a:solidFill>
                <a:latin typeface="メイリオ" panose="020B0604030504040204" pitchFamily="50" charset="-128"/>
                <a:ea typeface="メイリオ" panose="020B0604030504040204" pitchFamily="50" charset="-128"/>
              </a:rPr>
              <a:t>㈱西原環境</a:t>
            </a:r>
          </a:p>
          <a:p>
            <a:r>
              <a:rPr lang="ja-JP" altLang="en-US" sz="900" dirty="0">
                <a:solidFill>
                  <a:srgbClr val="000000"/>
                </a:solidFill>
                <a:latin typeface="メイリオ" panose="020B0604030504040204" pitchFamily="50" charset="-128"/>
                <a:ea typeface="メイリオ" panose="020B0604030504040204" pitchFamily="50" charset="-128"/>
              </a:rPr>
              <a:t>ＮＰＯ法人２１世紀水倶楽部</a:t>
            </a:r>
          </a:p>
          <a:p>
            <a:r>
              <a:rPr lang="ja-JP" altLang="en-US" sz="900" dirty="0">
                <a:solidFill>
                  <a:srgbClr val="000000"/>
                </a:solidFill>
                <a:latin typeface="メイリオ" panose="020B0604030504040204" pitchFamily="50" charset="-128"/>
                <a:ea typeface="メイリオ" panose="020B0604030504040204" pitchFamily="50" charset="-128"/>
              </a:rPr>
              <a:t>㈱日水コン</a:t>
            </a:r>
            <a:endParaRPr lang="en-US" altLang="ja-JP" sz="900" dirty="0">
              <a:solidFill>
                <a:srgbClr val="000000"/>
              </a:solidFill>
              <a:latin typeface="メイリオ" panose="020B0604030504040204" pitchFamily="50" charset="-128"/>
              <a:ea typeface="メイリオ" panose="020B0604030504040204" pitchFamily="50" charset="-128"/>
            </a:endParaRPr>
          </a:p>
          <a:p>
            <a:r>
              <a:rPr lang="ja-JP" altLang="en-US" sz="900" dirty="0">
                <a:solidFill>
                  <a:srgbClr val="000000"/>
                </a:solidFill>
                <a:latin typeface="メイリオ" panose="020B0604030504040204" pitchFamily="50" charset="-128"/>
                <a:ea typeface="メイリオ" panose="020B0604030504040204" pitchFamily="50" charset="-128"/>
              </a:rPr>
              <a:t>日本鋳鉄管㈱</a:t>
            </a:r>
          </a:p>
          <a:p>
            <a:r>
              <a:rPr lang="ja-JP" altLang="en-US" sz="900" dirty="0">
                <a:solidFill>
                  <a:srgbClr val="000000"/>
                </a:solidFill>
                <a:latin typeface="メイリオ" panose="020B0604030504040204" pitchFamily="50" charset="-128"/>
                <a:ea typeface="メイリオ" panose="020B0604030504040204" pitchFamily="50" charset="-128"/>
              </a:rPr>
              <a:t>日本ヒューム㈱</a:t>
            </a:r>
          </a:p>
          <a:p>
            <a:r>
              <a:rPr lang="ja-JP" altLang="en-US" sz="900" dirty="0">
                <a:solidFill>
                  <a:srgbClr val="000000"/>
                </a:solidFill>
                <a:latin typeface="メイリオ" panose="020B0604030504040204" pitchFamily="50" charset="-128"/>
                <a:ea typeface="メイリオ" panose="020B0604030504040204" pitchFamily="50" charset="-128"/>
              </a:rPr>
              <a:t>日本ＳＰＲ工法協会</a:t>
            </a:r>
          </a:p>
          <a:p>
            <a:r>
              <a:rPr lang="ja-JP" altLang="en-US" sz="900" dirty="0">
                <a:solidFill>
                  <a:srgbClr val="000000"/>
                </a:solidFill>
                <a:latin typeface="メイリオ" panose="020B0604030504040204" pitchFamily="50" charset="-128"/>
                <a:ea typeface="メイリオ" panose="020B0604030504040204" pitchFamily="50" charset="-128"/>
              </a:rPr>
              <a:t>日本グラウンドマンホール工業会</a:t>
            </a:r>
          </a:p>
          <a:p>
            <a:r>
              <a:rPr lang="en-US" altLang="ja-JP" sz="900" dirty="0">
                <a:solidFill>
                  <a:srgbClr val="000000"/>
                </a:solidFill>
                <a:latin typeface="メイリオ" panose="020B0604030504040204" pitchFamily="50" charset="-128"/>
                <a:ea typeface="メイリオ" panose="020B0604030504040204" pitchFamily="50" charset="-128"/>
              </a:rPr>
              <a:t>(</a:t>
            </a:r>
            <a:r>
              <a:rPr lang="ja-JP" altLang="en-US" sz="900" dirty="0">
                <a:solidFill>
                  <a:srgbClr val="000000"/>
                </a:solidFill>
                <a:latin typeface="メイリオ" panose="020B0604030504040204" pitchFamily="50" charset="-128"/>
                <a:ea typeface="メイリオ" panose="020B0604030504040204" pitchFamily="50" charset="-128"/>
              </a:rPr>
              <a:t>公社</a:t>
            </a:r>
            <a:r>
              <a:rPr lang="en-US" altLang="ja-JP" sz="900" dirty="0">
                <a:solidFill>
                  <a:srgbClr val="000000"/>
                </a:solidFill>
                <a:latin typeface="メイリオ" panose="020B0604030504040204" pitchFamily="50" charset="-128"/>
                <a:ea typeface="メイリオ" panose="020B0604030504040204" pitchFamily="50" charset="-128"/>
              </a:rPr>
              <a:t>)</a:t>
            </a:r>
            <a:r>
              <a:rPr lang="ja-JP" altLang="en-US" sz="900" dirty="0">
                <a:solidFill>
                  <a:srgbClr val="000000"/>
                </a:solidFill>
                <a:latin typeface="メイリオ" panose="020B0604030504040204" pitchFamily="50" charset="-128"/>
                <a:ea typeface="メイリオ" panose="020B0604030504040204" pitchFamily="50" charset="-128"/>
              </a:rPr>
              <a:t>日本下水道協会</a:t>
            </a:r>
          </a:p>
          <a:p>
            <a:r>
              <a:rPr lang="en-US" altLang="ja-JP" sz="900" dirty="0">
                <a:solidFill>
                  <a:srgbClr val="000000"/>
                </a:solidFill>
                <a:latin typeface="メイリオ" panose="020B0604030504040204" pitchFamily="50" charset="-128"/>
                <a:ea typeface="メイリオ" panose="020B0604030504040204" pitchFamily="50" charset="-128"/>
              </a:rPr>
              <a:t>(</a:t>
            </a:r>
            <a:r>
              <a:rPr lang="ja-JP" altLang="en-US" sz="900" dirty="0">
                <a:solidFill>
                  <a:srgbClr val="000000"/>
                </a:solidFill>
                <a:latin typeface="メイリオ" panose="020B0604030504040204" pitchFamily="50" charset="-128"/>
                <a:ea typeface="メイリオ" panose="020B0604030504040204" pitchFamily="50" charset="-128"/>
              </a:rPr>
              <a:t>一社</a:t>
            </a:r>
            <a:r>
              <a:rPr lang="en-US" altLang="ja-JP" sz="900" dirty="0">
                <a:solidFill>
                  <a:srgbClr val="000000"/>
                </a:solidFill>
                <a:latin typeface="メイリオ" panose="020B0604030504040204" pitchFamily="50" charset="-128"/>
                <a:ea typeface="メイリオ" panose="020B0604030504040204" pitchFamily="50" charset="-128"/>
              </a:rPr>
              <a:t>)</a:t>
            </a:r>
            <a:r>
              <a:rPr lang="ja-JP" altLang="en-US" sz="900" dirty="0">
                <a:solidFill>
                  <a:srgbClr val="000000"/>
                </a:solidFill>
                <a:latin typeface="メイリオ" panose="020B0604030504040204" pitchFamily="50" charset="-128"/>
                <a:ea typeface="メイリオ" panose="020B0604030504040204" pitchFamily="50" charset="-128"/>
              </a:rPr>
              <a:t>日本下水道施設業協会</a:t>
            </a:r>
          </a:p>
          <a:p>
            <a:r>
              <a:rPr lang="en-US" altLang="ja-JP" sz="900" dirty="0">
                <a:solidFill>
                  <a:srgbClr val="000000"/>
                </a:solidFill>
                <a:latin typeface="メイリオ" panose="020B0604030504040204" pitchFamily="50" charset="-128"/>
                <a:ea typeface="メイリオ" panose="020B0604030504040204" pitchFamily="50" charset="-128"/>
              </a:rPr>
              <a:t>(</a:t>
            </a:r>
            <a:r>
              <a:rPr lang="ja-JP" altLang="en-US" sz="900" dirty="0">
                <a:solidFill>
                  <a:srgbClr val="000000"/>
                </a:solidFill>
                <a:latin typeface="メイリオ" panose="020B0604030504040204" pitchFamily="50" charset="-128"/>
                <a:ea typeface="メイリオ" panose="020B0604030504040204" pitchFamily="50" charset="-128"/>
              </a:rPr>
              <a:t>一社</a:t>
            </a:r>
            <a:r>
              <a:rPr lang="en-US" altLang="ja-JP" sz="900" dirty="0">
                <a:solidFill>
                  <a:srgbClr val="000000"/>
                </a:solidFill>
                <a:latin typeface="メイリオ" panose="020B0604030504040204" pitchFamily="50" charset="-128"/>
                <a:ea typeface="メイリオ" panose="020B0604030504040204" pitchFamily="50" charset="-128"/>
              </a:rPr>
              <a:t>)</a:t>
            </a:r>
            <a:r>
              <a:rPr lang="ja-JP" altLang="en-US" sz="900" dirty="0">
                <a:solidFill>
                  <a:srgbClr val="000000"/>
                </a:solidFill>
                <a:latin typeface="メイリオ" panose="020B0604030504040204" pitchFamily="50" charset="-128"/>
                <a:ea typeface="メイリオ" panose="020B0604030504040204" pitchFamily="50" charset="-128"/>
              </a:rPr>
              <a:t>日本コンクリート防食協会</a:t>
            </a:r>
          </a:p>
          <a:p>
            <a:r>
              <a:rPr lang="ja-JP" altLang="en-US" sz="900" dirty="0">
                <a:solidFill>
                  <a:srgbClr val="000000"/>
                </a:solidFill>
                <a:latin typeface="メイリオ" panose="020B0604030504040204" pitchFamily="50" charset="-128"/>
                <a:ea typeface="メイリオ" panose="020B0604030504040204" pitchFamily="50" charset="-128"/>
              </a:rPr>
              <a:t>日本水工設計㈱</a:t>
            </a:r>
          </a:p>
          <a:p>
            <a:r>
              <a:rPr lang="ja-JP" altLang="en-US" sz="900" dirty="0">
                <a:solidFill>
                  <a:srgbClr val="000000"/>
                </a:solidFill>
                <a:latin typeface="メイリオ" panose="020B0604030504040204" pitchFamily="50" charset="-128"/>
                <a:ea typeface="メイリオ" panose="020B0604030504040204" pitchFamily="50" charset="-128"/>
              </a:rPr>
              <a:t>㈱日本水道新聞社</a:t>
            </a:r>
          </a:p>
          <a:p>
            <a:r>
              <a:rPr lang="en-US" altLang="ja-JP" sz="900" dirty="0">
                <a:solidFill>
                  <a:srgbClr val="000000"/>
                </a:solidFill>
                <a:latin typeface="メイリオ" panose="020B0604030504040204" pitchFamily="50" charset="-128"/>
                <a:ea typeface="メイリオ" panose="020B0604030504040204" pitchFamily="50" charset="-128"/>
              </a:rPr>
              <a:t>(</a:t>
            </a:r>
            <a:r>
              <a:rPr lang="ja-JP" altLang="en-US" sz="900" dirty="0">
                <a:solidFill>
                  <a:srgbClr val="000000"/>
                </a:solidFill>
                <a:latin typeface="メイリオ" panose="020B0604030504040204" pitchFamily="50" charset="-128"/>
                <a:ea typeface="メイリオ" panose="020B0604030504040204" pitchFamily="50" charset="-128"/>
              </a:rPr>
              <a:t>一社</a:t>
            </a:r>
            <a:r>
              <a:rPr lang="en-US" altLang="ja-JP" sz="900" dirty="0">
                <a:solidFill>
                  <a:srgbClr val="000000"/>
                </a:solidFill>
                <a:latin typeface="メイリオ" panose="020B0604030504040204" pitchFamily="50" charset="-128"/>
                <a:ea typeface="メイリオ" panose="020B0604030504040204" pitchFamily="50" charset="-128"/>
              </a:rPr>
              <a:t>) </a:t>
            </a:r>
            <a:r>
              <a:rPr lang="ja-JP" altLang="en-US" sz="900" dirty="0">
                <a:solidFill>
                  <a:srgbClr val="000000"/>
                </a:solidFill>
                <a:latin typeface="メイリオ" panose="020B0604030504040204" pitchFamily="50" charset="-128"/>
                <a:ea typeface="メイリオ" panose="020B0604030504040204" pitchFamily="50" charset="-128"/>
              </a:rPr>
              <a:t>日本ダクタイル鉄管協会</a:t>
            </a:r>
          </a:p>
          <a:p>
            <a:r>
              <a:rPr lang="ja-JP" altLang="en-US" sz="900" dirty="0">
                <a:solidFill>
                  <a:srgbClr val="000000"/>
                </a:solidFill>
                <a:latin typeface="メイリオ" panose="020B0604030504040204" pitchFamily="50" charset="-128"/>
                <a:ea typeface="メイリオ" panose="020B0604030504040204" pitchFamily="50" charset="-128"/>
              </a:rPr>
              <a:t>パルテム技術協会</a:t>
            </a:r>
          </a:p>
          <a:p>
            <a:r>
              <a:rPr lang="ja-JP" altLang="en-US" sz="900" dirty="0">
                <a:solidFill>
                  <a:srgbClr val="000000"/>
                </a:solidFill>
                <a:latin typeface="メイリオ" panose="020B0604030504040204" pitchFamily="50" charset="-128"/>
                <a:ea typeface="メイリオ" panose="020B0604030504040204" pitchFamily="50" charset="-128"/>
              </a:rPr>
              <a:t>万水電機設備工業㈱</a:t>
            </a:r>
          </a:p>
          <a:p>
            <a:r>
              <a:rPr lang="ja-JP" altLang="en-US" sz="900" dirty="0">
                <a:solidFill>
                  <a:srgbClr val="000000"/>
                </a:solidFill>
                <a:latin typeface="メイリオ" panose="020B0604030504040204" pitchFamily="50" charset="-128"/>
                <a:ea typeface="メイリオ" panose="020B0604030504040204" pitchFamily="50" charset="-128"/>
              </a:rPr>
              <a:t>光硬化工法協会</a:t>
            </a:r>
          </a:p>
          <a:p>
            <a:r>
              <a:rPr lang="ja-JP" altLang="en-US" sz="900" dirty="0">
                <a:solidFill>
                  <a:srgbClr val="000000"/>
                </a:solidFill>
                <a:latin typeface="メイリオ" panose="020B0604030504040204" pitchFamily="50" charset="-128"/>
                <a:ea typeface="メイリオ" panose="020B0604030504040204" pitchFamily="50" charset="-128"/>
              </a:rPr>
              <a:t>㈱日立製作所</a:t>
            </a:r>
          </a:p>
          <a:p>
            <a:r>
              <a:rPr lang="ja-JP" altLang="en-US" sz="900" dirty="0">
                <a:solidFill>
                  <a:srgbClr val="000000"/>
                </a:solidFill>
                <a:latin typeface="メイリオ" panose="020B0604030504040204" pitchFamily="50" charset="-128"/>
                <a:ea typeface="メイリオ" panose="020B0604030504040204" pitchFamily="50" charset="-128"/>
              </a:rPr>
              <a:t>日之出水道機器㈱</a:t>
            </a:r>
          </a:p>
          <a:p>
            <a:r>
              <a:rPr lang="ja-JP" altLang="en-US" sz="900" dirty="0">
                <a:solidFill>
                  <a:srgbClr val="000000"/>
                </a:solidFill>
                <a:latin typeface="メイリオ" panose="020B0604030504040204" pitchFamily="50" charset="-128"/>
                <a:ea typeface="メイリオ" panose="020B0604030504040204" pitchFamily="50" charset="-128"/>
              </a:rPr>
              <a:t>福岡市下水道施設維持管理協議会</a:t>
            </a:r>
          </a:p>
          <a:p>
            <a:r>
              <a:rPr lang="ja-JP" altLang="en-US" sz="900" dirty="0">
                <a:solidFill>
                  <a:srgbClr val="000000"/>
                </a:solidFill>
                <a:latin typeface="メイリオ" panose="020B0604030504040204" pitchFamily="50" charset="-128"/>
                <a:ea typeface="メイリオ" panose="020B0604030504040204" pitchFamily="50" charset="-128"/>
              </a:rPr>
              <a:t>㈱富士邑</a:t>
            </a:r>
          </a:p>
          <a:p>
            <a:r>
              <a:rPr lang="ja-JP" altLang="en-US" sz="900" dirty="0">
                <a:solidFill>
                  <a:srgbClr val="000000"/>
                </a:solidFill>
                <a:latin typeface="メイリオ" panose="020B0604030504040204" pitchFamily="50" charset="-128"/>
                <a:ea typeface="メイリオ" panose="020B0604030504040204" pitchFamily="50" charset="-128"/>
              </a:rPr>
              <a:t>フジワラ産業㈱</a:t>
            </a:r>
          </a:p>
          <a:p>
            <a:r>
              <a:rPr lang="ja-JP" altLang="en-US" sz="900" dirty="0">
                <a:solidFill>
                  <a:srgbClr val="000000"/>
                </a:solidFill>
                <a:latin typeface="メイリオ" panose="020B0604030504040204" pitchFamily="50" charset="-128"/>
                <a:ea typeface="メイリオ" panose="020B0604030504040204" pitchFamily="50" charset="-128"/>
              </a:rPr>
              <a:t>㈱フソウ</a:t>
            </a:r>
          </a:p>
          <a:p>
            <a:r>
              <a:rPr lang="ja-JP" altLang="en-US" sz="900" dirty="0">
                <a:solidFill>
                  <a:srgbClr val="000000"/>
                </a:solidFill>
                <a:latin typeface="メイリオ" panose="020B0604030504040204" pitchFamily="50" charset="-128"/>
                <a:ea typeface="メイリオ" panose="020B0604030504040204" pitchFamily="50" charset="-128"/>
              </a:rPr>
              <a:t>ベルテクス㈱</a:t>
            </a:r>
          </a:p>
          <a:p>
            <a:r>
              <a:rPr lang="ja-JP" altLang="en-US" sz="900" dirty="0">
                <a:solidFill>
                  <a:srgbClr val="000000"/>
                </a:solidFill>
                <a:latin typeface="メイリオ" panose="020B0604030504040204" pitchFamily="50" charset="-128"/>
                <a:ea typeface="メイリオ" panose="020B0604030504040204" pitchFamily="50" charset="-128"/>
              </a:rPr>
              <a:t>㈱ホープ</a:t>
            </a:r>
          </a:p>
          <a:p>
            <a:r>
              <a:rPr lang="ja-JP" altLang="en-US" sz="900" dirty="0">
                <a:solidFill>
                  <a:srgbClr val="000000"/>
                </a:solidFill>
                <a:latin typeface="メイリオ" panose="020B0604030504040204" pitchFamily="50" charset="-128"/>
                <a:ea typeface="メイリオ" panose="020B0604030504040204" pitchFamily="50" charset="-128"/>
              </a:rPr>
              <a:t>北立建設工業㈱</a:t>
            </a:r>
          </a:p>
          <a:p>
            <a:r>
              <a:rPr lang="ja-JP" altLang="en-US" sz="900" dirty="0">
                <a:solidFill>
                  <a:srgbClr val="000000"/>
                </a:solidFill>
                <a:latin typeface="メイリオ" panose="020B0604030504040204" pitchFamily="50" charset="-128"/>
                <a:ea typeface="メイリオ" panose="020B0604030504040204" pitchFamily="50" charset="-128"/>
              </a:rPr>
              <a:t>㈱北海建設工業所</a:t>
            </a:r>
          </a:p>
        </p:txBody>
      </p:sp>
      <p:sp>
        <p:nvSpPr>
          <p:cNvPr id="30736" name="タイトル 1">
            <a:extLst>
              <a:ext uri="{FF2B5EF4-FFF2-40B4-BE49-F238E27FC236}">
                <a16:creationId xmlns:a16="http://schemas.microsoft.com/office/drawing/2014/main" id="{6FD5EAD4-AF16-2D99-E63A-78C1B34ECF9B}"/>
              </a:ext>
            </a:extLst>
          </p:cNvPr>
          <p:cNvSpPr txBox="1">
            <a:spLocks/>
          </p:cNvSpPr>
          <p:nvPr/>
        </p:nvSpPr>
        <p:spPr bwMode="auto">
          <a:xfrm>
            <a:off x="6586538" y="615950"/>
            <a:ext cx="2378075" cy="529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dirty="0">
                <a:solidFill>
                  <a:srgbClr val="000000"/>
                </a:solidFill>
                <a:latin typeface="メイリオ" panose="020B0604030504040204" pitchFamily="50" charset="-128"/>
                <a:ea typeface="メイリオ" panose="020B0604030504040204" pitchFamily="50" charset="-128"/>
              </a:rPr>
              <a:t>㈱前澤エンジニアリングサービス</a:t>
            </a:r>
          </a:p>
          <a:p>
            <a:r>
              <a:rPr lang="ja-JP" altLang="en-US" sz="900" dirty="0">
                <a:solidFill>
                  <a:srgbClr val="000000"/>
                </a:solidFill>
                <a:latin typeface="メイリオ" panose="020B0604030504040204" pitchFamily="50" charset="-128"/>
                <a:ea typeface="メイリオ" panose="020B0604030504040204" pitchFamily="50" charset="-128"/>
              </a:rPr>
              <a:t>前澤化成工業㈱</a:t>
            </a:r>
          </a:p>
          <a:p>
            <a:r>
              <a:rPr lang="ja-JP" altLang="en-US" sz="900" dirty="0">
                <a:solidFill>
                  <a:srgbClr val="000000"/>
                </a:solidFill>
                <a:latin typeface="メイリオ" panose="020B0604030504040204" pitchFamily="50" charset="-128"/>
                <a:ea typeface="メイリオ" panose="020B0604030504040204" pitchFamily="50" charset="-128"/>
              </a:rPr>
              <a:t>前澤工業㈱</a:t>
            </a:r>
          </a:p>
          <a:p>
            <a:r>
              <a:rPr lang="ja-JP" altLang="en-US" sz="900" dirty="0">
                <a:solidFill>
                  <a:srgbClr val="000000"/>
                </a:solidFill>
                <a:latin typeface="メイリオ" panose="020B0604030504040204" pitchFamily="50" charset="-128"/>
                <a:ea typeface="メイリオ" panose="020B0604030504040204" pitchFamily="50" charset="-128"/>
              </a:rPr>
              <a:t>松田建設工業㈱</a:t>
            </a:r>
          </a:p>
          <a:p>
            <a:r>
              <a:rPr lang="ja-JP" altLang="en-US" sz="900" dirty="0">
                <a:solidFill>
                  <a:srgbClr val="000000"/>
                </a:solidFill>
                <a:latin typeface="メイリオ" panose="020B0604030504040204" pitchFamily="50" charset="-128"/>
                <a:ea typeface="メイリオ" panose="020B0604030504040204" pitchFamily="50" charset="-128"/>
              </a:rPr>
              <a:t>松戸建設㈱</a:t>
            </a:r>
          </a:p>
          <a:p>
            <a:r>
              <a:rPr lang="ja-JP" altLang="en-US" sz="900" dirty="0">
                <a:solidFill>
                  <a:srgbClr val="000000"/>
                </a:solidFill>
                <a:latin typeface="メイリオ" panose="020B0604030504040204" pitchFamily="50" charset="-128"/>
                <a:ea typeface="メイリオ" panose="020B0604030504040204" pitchFamily="50" charset="-128"/>
              </a:rPr>
              <a:t>松村土建工業㈱</a:t>
            </a:r>
          </a:p>
          <a:p>
            <a:r>
              <a:rPr lang="ja-JP" altLang="en-US" sz="900" dirty="0">
                <a:solidFill>
                  <a:srgbClr val="000000"/>
                </a:solidFill>
                <a:latin typeface="メイリオ" panose="020B0604030504040204" pitchFamily="50" charset="-128"/>
                <a:ea typeface="メイリオ" panose="020B0604030504040204" pitchFamily="50" charset="-128"/>
              </a:rPr>
              <a:t>㈱丸島アクアシステム</a:t>
            </a:r>
          </a:p>
          <a:p>
            <a:r>
              <a:rPr lang="ja-JP" altLang="en-US" sz="900" dirty="0">
                <a:solidFill>
                  <a:srgbClr val="000000"/>
                </a:solidFill>
                <a:latin typeface="メイリオ" panose="020B0604030504040204" pitchFamily="50" charset="-128"/>
                <a:ea typeface="メイリオ" panose="020B0604030504040204" pitchFamily="50" charset="-128"/>
              </a:rPr>
              <a:t>三倉建設㈱</a:t>
            </a:r>
          </a:p>
          <a:p>
            <a:r>
              <a:rPr lang="ja-JP" altLang="en-US" sz="900" dirty="0">
                <a:solidFill>
                  <a:srgbClr val="000000"/>
                </a:solidFill>
                <a:latin typeface="メイリオ" panose="020B0604030504040204" pitchFamily="50" charset="-128"/>
                <a:ea typeface="メイリオ" panose="020B0604030504040204" pitchFamily="50" charset="-128"/>
              </a:rPr>
              <a:t>三菱化工機㈱</a:t>
            </a:r>
          </a:p>
          <a:p>
            <a:r>
              <a:rPr lang="ja-JP" altLang="en-US" sz="900" dirty="0">
                <a:solidFill>
                  <a:srgbClr val="000000"/>
                </a:solidFill>
                <a:latin typeface="メイリオ" panose="020B0604030504040204" pitchFamily="50" charset="-128"/>
                <a:ea typeface="メイリオ" panose="020B0604030504040204" pitchFamily="50" charset="-128"/>
              </a:rPr>
              <a:t>三菱電機㈱</a:t>
            </a:r>
          </a:p>
          <a:p>
            <a:r>
              <a:rPr lang="ja-JP" altLang="en-US" sz="900" dirty="0">
                <a:solidFill>
                  <a:srgbClr val="000000"/>
                </a:solidFill>
                <a:latin typeface="メイリオ" panose="020B0604030504040204" pitchFamily="50" charset="-128"/>
                <a:ea typeface="メイリオ" panose="020B0604030504040204" pitchFamily="50" charset="-128"/>
              </a:rPr>
              <a:t>㈱水十水工業</a:t>
            </a:r>
          </a:p>
          <a:p>
            <a:r>
              <a:rPr lang="ja-JP" altLang="en-US" sz="900" dirty="0">
                <a:solidFill>
                  <a:srgbClr val="000000"/>
                </a:solidFill>
                <a:latin typeface="メイリオ" panose="020B0604030504040204" pitchFamily="50" charset="-128"/>
                <a:ea typeface="メイリオ" panose="020B0604030504040204" pitchFamily="50" charset="-128"/>
              </a:rPr>
              <a:t>宮原酸素㈱</a:t>
            </a:r>
          </a:p>
          <a:p>
            <a:r>
              <a:rPr lang="ja-JP" altLang="en-US" sz="900" dirty="0">
                <a:solidFill>
                  <a:srgbClr val="000000"/>
                </a:solidFill>
                <a:latin typeface="メイリオ" panose="020B0604030504040204" pitchFamily="50" charset="-128"/>
                <a:ea typeface="メイリオ" panose="020B0604030504040204" pitchFamily="50" charset="-128"/>
              </a:rPr>
              <a:t>㈱村井工業所</a:t>
            </a:r>
          </a:p>
          <a:p>
            <a:r>
              <a:rPr lang="ja-JP" altLang="en-US" sz="900" dirty="0">
                <a:solidFill>
                  <a:srgbClr val="000000"/>
                </a:solidFill>
                <a:latin typeface="メイリオ" panose="020B0604030504040204" pitchFamily="50" charset="-128"/>
                <a:ea typeface="メイリオ" panose="020B0604030504040204" pitchFamily="50" charset="-128"/>
              </a:rPr>
              <a:t>村石建工㈱</a:t>
            </a:r>
          </a:p>
          <a:p>
            <a:r>
              <a:rPr lang="ja-JP" altLang="en-US" sz="900" dirty="0">
                <a:solidFill>
                  <a:srgbClr val="000000"/>
                </a:solidFill>
                <a:latin typeface="メイリオ" panose="020B0604030504040204" pitchFamily="50" charset="-128"/>
                <a:ea typeface="メイリオ" panose="020B0604030504040204" pitchFamily="50" charset="-128"/>
              </a:rPr>
              <a:t>㈱明電舎</a:t>
            </a:r>
          </a:p>
          <a:p>
            <a:r>
              <a:rPr lang="ja-JP" altLang="en-US" sz="900" dirty="0">
                <a:solidFill>
                  <a:srgbClr val="000000"/>
                </a:solidFill>
                <a:latin typeface="メイリオ" panose="020B0604030504040204" pitchFamily="50" charset="-128"/>
                <a:ea typeface="メイリオ" panose="020B0604030504040204" pitchFamily="50" charset="-128"/>
              </a:rPr>
              <a:t>明電ファシリティサービス㈱</a:t>
            </a:r>
          </a:p>
          <a:p>
            <a:r>
              <a:rPr lang="ja-JP" altLang="en-US" sz="900" dirty="0">
                <a:solidFill>
                  <a:srgbClr val="000000"/>
                </a:solidFill>
                <a:latin typeface="メイリオ" panose="020B0604030504040204" pitchFamily="50" charset="-128"/>
                <a:ea typeface="メイリオ" panose="020B0604030504040204" pitchFamily="50" charset="-128"/>
              </a:rPr>
              <a:t>メタウォーター㈱</a:t>
            </a:r>
          </a:p>
          <a:p>
            <a:r>
              <a:rPr lang="ja-JP" altLang="en-US" sz="900" dirty="0">
                <a:solidFill>
                  <a:srgbClr val="000000"/>
                </a:solidFill>
                <a:latin typeface="メイリオ" panose="020B0604030504040204" pitchFamily="50" charset="-128"/>
                <a:ea typeface="メイリオ" panose="020B0604030504040204" pitchFamily="50" charset="-128"/>
              </a:rPr>
              <a:t>メタウォーターサービス㈱</a:t>
            </a:r>
          </a:p>
          <a:p>
            <a:r>
              <a:rPr lang="ja-JP" altLang="en-US" sz="900" dirty="0">
                <a:solidFill>
                  <a:srgbClr val="000000"/>
                </a:solidFill>
                <a:latin typeface="メイリオ" panose="020B0604030504040204" pitchFamily="50" charset="-128"/>
                <a:ea typeface="メイリオ" panose="020B0604030504040204" pitchFamily="50" charset="-128"/>
              </a:rPr>
              <a:t>ヤスダエンジニアリング㈱</a:t>
            </a:r>
          </a:p>
          <a:p>
            <a:r>
              <a:rPr lang="ja-JP" altLang="en-US" sz="900" dirty="0">
                <a:solidFill>
                  <a:srgbClr val="000000"/>
                </a:solidFill>
                <a:latin typeface="メイリオ" panose="020B0604030504040204" pitchFamily="50" charset="-128"/>
                <a:ea typeface="メイリオ" panose="020B0604030504040204" pitchFamily="50" charset="-128"/>
              </a:rPr>
              <a:t>㈱ヤマウチ</a:t>
            </a:r>
          </a:p>
          <a:p>
            <a:r>
              <a:rPr lang="ja-JP" altLang="en-US" sz="900" dirty="0">
                <a:solidFill>
                  <a:srgbClr val="000000"/>
                </a:solidFill>
                <a:latin typeface="メイリオ" panose="020B0604030504040204" pitchFamily="50" charset="-128"/>
                <a:ea typeface="メイリオ" panose="020B0604030504040204" pitchFamily="50" charset="-128"/>
              </a:rPr>
              <a:t>山喜建設㈱</a:t>
            </a:r>
          </a:p>
          <a:p>
            <a:r>
              <a:rPr lang="ja-JP" altLang="en-US" sz="900" dirty="0">
                <a:solidFill>
                  <a:srgbClr val="000000"/>
                </a:solidFill>
                <a:latin typeface="メイリオ" panose="020B0604030504040204" pitchFamily="50" charset="-128"/>
                <a:ea typeface="メイリオ" panose="020B0604030504040204" pitchFamily="50" charset="-128"/>
              </a:rPr>
              <a:t>山代建設㈱</a:t>
            </a:r>
          </a:p>
          <a:p>
            <a:r>
              <a:rPr lang="ja-JP" altLang="en-US" sz="900" dirty="0">
                <a:solidFill>
                  <a:srgbClr val="000000"/>
                </a:solidFill>
                <a:latin typeface="メイリオ" panose="020B0604030504040204" pitchFamily="50" charset="-128"/>
                <a:ea typeface="メイリオ" panose="020B0604030504040204" pitchFamily="50" charset="-128"/>
              </a:rPr>
              <a:t>有幸建設㈱</a:t>
            </a:r>
          </a:p>
          <a:p>
            <a:r>
              <a:rPr lang="ja-JP" altLang="en-US" sz="900" dirty="0">
                <a:solidFill>
                  <a:srgbClr val="000000"/>
                </a:solidFill>
                <a:latin typeface="メイリオ" panose="020B0604030504040204" pitchFamily="50" charset="-128"/>
                <a:ea typeface="メイリオ" panose="020B0604030504040204" pitchFamily="50" charset="-128"/>
              </a:rPr>
              <a:t>ユーエヌコンサルタント㈱</a:t>
            </a:r>
          </a:p>
          <a:p>
            <a:r>
              <a:rPr lang="ja-JP" altLang="en-US" sz="900" dirty="0">
                <a:solidFill>
                  <a:srgbClr val="000000"/>
                </a:solidFill>
                <a:latin typeface="メイリオ" panose="020B0604030504040204" pitchFamily="50" charset="-128"/>
                <a:ea typeface="メイリオ" panose="020B0604030504040204" pitchFamily="50" charset="-128"/>
              </a:rPr>
              <a:t>ラサ商事㈱</a:t>
            </a:r>
            <a:endParaRPr lang="ja-JP" altLang="ja-JP" sz="1000" dirty="0">
              <a:solidFill>
                <a:srgbClr val="000000"/>
              </a:solidFill>
              <a:latin typeface="メイリオ" panose="020B0604030504040204" pitchFamily="50" charset="-128"/>
              <a:ea typeface="メイリオ" panose="020B0604030504040204" pitchFamily="50"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07E7D304-39D3-ADB0-02DF-18D36212A0CB}"/>
              </a:ext>
            </a:extLst>
          </p:cNvPr>
          <p:cNvPicPr>
            <a:picLocks noChangeAspect="1"/>
          </p:cNvPicPr>
          <p:nvPr/>
        </p:nvPicPr>
        <p:blipFill>
          <a:blip r:embed="rId2"/>
          <a:stretch>
            <a:fillRect/>
          </a:stretch>
        </p:blipFill>
        <p:spPr>
          <a:xfrm>
            <a:off x="4799013" y="764704"/>
            <a:ext cx="3589411" cy="2116711"/>
          </a:xfrm>
          <a:prstGeom prst="rect">
            <a:avLst/>
          </a:prstGeom>
        </p:spPr>
      </p:pic>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2</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インフラテクコン</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671217959"/>
              </p:ext>
            </p:extLst>
          </p:nvPr>
        </p:nvGraphicFramePr>
        <p:xfrm>
          <a:off x="514672" y="2951729"/>
          <a:ext cx="7945759" cy="3856320"/>
        </p:xfrm>
        <a:graphic>
          <a:graphicData uri="http://schemas.openxmlformats.org/drawingml/2006/table">
            <a:tbl>
              <a:tblPr>
                <a:tableStyleId>{7DF18680-E054-41AD-8BC1-D1AEF772440D}</a:tableStyleId>
              </a:tblPr>
              <a:tblGrid>
                <a:gridCol w="1484738">
                  <a:extLst>
                    <a:ext uri="{9D8B030D-6E8A-4147-A177-3AD203B41FA5}">
                      <a16:colId xmlns:a16="http://schemas.microsoft.com/office/drawing/2014/main" val="2162653320"/>
                    </a:ext>
                  </a:extLst>
                </a:gridCol>
                <a:gridCol w="646102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高専の学生・教員と会員との接点</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を作る。下水道サービスをより良くする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高専生らしい斬新なアイデアを発掘</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下水道に向き合い、課題を発掘し、解決策を考える機会を高専生に提供。より深い知識を付け、</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下水道で働きたいという思いを醸成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下水道課題への挑戦（</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チーム</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）、下水道に関連する課題解決の提案（</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チーム</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）を通して、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能動的に下水道の課題解決に取り組む機会を提供</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できた。</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高専生が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能動的に下水道の抱える課題を発掘し、解決策を考え、提案する機会を提供</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できた。</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アンケート（</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下水道に対する意識の変化等</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）の実施、ＧＫＰ賞を授賞した高専チームとの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今後のつながり方</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などを検討。</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水インフラなどの提案が多く、協賛する意義がある。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高専との関係性を途絶えさせない取り組み</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を検討する必要がある。</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7" name="図 6">
            <a:extLst>
              <a:ext uri="{FF2B5EF4-FFF2-40B4-BE49-F238E27FC236}">
                <a16:creationId xmlns:a16="http://schemas.microsoft.com/office/drawing/2014/main" id="{397EAF7A-726C-A673-66BC-EECC185A65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764704"/>
            <a:ext cx="4057039" cy="2117759"/>
          </a:xfrm>
          <a:prstGeom prst="rect">
            <a:avLst/>
          </a:prstGeom>
          <a:noFill/>
          <a:ln>
            <a:noFill/>
          </a:ln>
        </p:spPr>
      </p:pic>
      <p:sp>
        <p:nvSpPr>
          <p:cNvPr id="8" name="テキスト ボックス 7">
            <a:extLst>
              <a:ext uri="{FF2B5EF4-FFF2-40B4-BE49-F238E27FC236}">
                <a16:creationId xmlns:a16="http://schemas.microsoft.com/office/drawing/2014/main" id="{CBFF3A13-6F90-F0B7-7269-906F0A5C915B}"/>
              </a:ext>
            </a:extLst>
          </p:cNvPr>
          <p:cNvSpPr txBox="1"/>
          <p:nvPr/>
        </p:nvSpPr>
        <p:spPr>
          <a:xfrm>
            <a:off x="3143276" y="2671029"/>
            <a:ext cx="1500732" cy="253916"/>
          </a:xfrm>
          <a:prstGeom prst="rect">
            <a:avLst/>
          </a:prstGeom>
          <a:noFill/>
        </p:spPr>
        <p:txBody>
          <a:bodyPr wrap="none" rtlCol="0">
            <a:spAutoFit/>
          </a:bodyPr>
          <a:lstStyle/>
          <a:p>
            <a:r>
              <a:rPr kumimoji="1" lang="ja-JP" altLang="en-US" sz="1050" b="1" dirty="0">
                <a:solidFill>
                  <a:schemeClr val="bg1"/>
                </a:solidFill>
              </a:rPr>
              <a:t>呉高専との意見交換会</a:t>
            </a:r>
            <a:endParaRPr kumimoji="1" lang="ja-JP" altLang="en-US" b="1" dirty="0">
              <a:solidFill>
                <a:schemeClr val="bg1"/>
              </a:solidFill>
            </a:endParaRPr>
          </a:p>
        </p:txBody>
      </p:sp>
      <p:sp>
        <p:nvSpPr>
          <p:cNvPr id="10" name="テキスト ボックス 9">
            <a:extLst>
              <a:ext uri="{FF2B5EF4-FFF2-40B4-BE49-F238E27FC236}">
                <a16:creationId xmlns:a16="http://schemas.microsoft.com/office/drawing/2014/main" id="{53FECB18-B21B-704E-F687-A35B478F2F73}"/>
              </a:ext>
            </a:extLst>
          </p:cNvPr>
          <p:cNvSpPr txBox="1"/>
          <p:nvPr/>
        </p:nvSpPr>
        <p:spPr>
          <a:xfrm>
            <a:off x="6516216" y="2671029"/>
            <a:ext cx="1854995" cy="253916"/>
          </a:xfrm>
          <a:prstGeom prst="rect">
            <a:avLst/>
          </a:prstGeom>
          <a:noFill/>
        </p:spPr>
        <p:txBody>
          <a:bodyPr wrap="none" rtlCol="0">
            <a:spAutoFit/>
          </a:bodyPr>
          <a:lstStyle/>
          <a:p>
            <a:r>
              <a:rPr kumimoji="1" lang="ja-JP" altLang="en-US" sz="1050" b="1" dirty="0">
                <a:solidFill>
                  <a:schemeClr val="bg1"/>
                </a:solidFill>
              </a:rPr>
              <a:t>旭川高専への</a:t>
            </a:r>
            <a:r>
              <a:rPr kumimoji="1" lang="en-US" altLang="ja-JP" sz="1050" b="1" dirty="0">
                <a:solidFill>
                  <a:schemeClr val="bg1"/>
                </a:solidFill>
              </a:rPr>
              <a:t>GKP</a:t>
            </a:r>
            <a:r>
              <a:rPr kumimoji="1" lang="ja-JP" altLang="en-US" sz="1050" b="1" dirty="0">
                <a:solidFill>
                  <a:schemeClr val="bg1"/>
                </a:solidFill>
              </a:rPr>
              <a:t>賞の授与</a:t>
            </a:r>
            <a:endParaRPr kumimoji="1" lang="ja-JP" altLang="en-US" b="1" dirty="0">
              <a:solidFill>
                <a:schemeClr val="bg1"/>
              </a:solidFill>
            </a:endParaRPr>
          </a:p>
        </p:txBody>
      </p:sp>
    </p:spTree>
    <p:extLst>
      <p:ext uri="{BB962C8B-B14F-4D97-AF65-F5344CB8AC3E}">
        <p14:creationId xmlns:p14="http://schemas.microsoft.com/office/powerpoint/2010/main" val="1193515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3</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チーム市民科学</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300957993"/>
              </p:ext>
            </p:extLst>
          </p:nvPr>
        </p:nvGraphicFramePr>
        <p:xfrm>
          <a:off x="514673" y="2671688"/>
          <a:ext cx="7840340" cy="406968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市民科学を通じて市民が</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下水道を自分ごと化</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し、</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下水道が支える地域の未来像を共有</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し、</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地域の新しい価値を創造するイノベーションにつなげる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ことを目的とする。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個別相談や勉強会・発表会等を通じて、「下水道の市民科学」の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認知度向上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、地域における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「下水道の市民科学」の活動の推進を支援</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する。</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情報交換会（</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44</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）を開催。課題の解決策をみつける交流の場となった。発表会（</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85</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）は、発表者・聴講者へ新たな気づきを与える会となった。</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情報交換会に</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19</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団体</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が参加し、取り組む団体が少しずつ増え、</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ネットワークの土台が構築できつつある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導入支援のノウハウを蓄積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してきている。</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下水道に特化した調査研究を行う団体はほぼなく、ゼロからの支援。</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地域の支援、学校単位の支援、水辺の</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NPO</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への導入支援、情報発信</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などを検討。</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市民科学に関する気づきの場を提供、</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地域の体制づくりが進んだ団体もあった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。引き続き相談活動、発表会・勉強会を開催、導入へ結び付けていく。</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FFB60787-D027-EC58-93A8-68BB8F3F3B4C}"/>
              </a:ext>
            </a:extLst>
          </p:cNvPr>
          <p:cNvPicPr>
            <a:picLocks noChangeAspect="1"/>
          </p:cNvPicPr>
          <p:nvPr/>
        </p:nvPicPr>
        <p:blipFill>
          <a:blip r:embed="rId2"/>
          <a:stretch>
            <a:fillRect/>
          </a:stretch>
        </p:blipFill>
        <p:spPr>
          <a:xfrm>
            <a:off x="539552" y="887414"/>
            <a:ext cx="2935608" cy="1677490"/>
          </a:xfrm>
          <a:prstGeom prst="rect">
            <a:avLst/>
          </a:prstGeom>
        </p:spPr>
      </p:pic>
      <p:pic>
        <p:nvPicPr>
          <p:cNvPr id="8" name="図 7">
            <a:extLst>
              <a:ext uri="{FF2B5EF4-FFF2-40B4-BE49-F238E27FC236}">
                <a16:creationId xmlns:a16="http://schemas.microsoft.com/office/drawing/2014/main" id="{2E3ACFDA-015A-2E47-F31A-DAAB164F7486}"/>
              </a:ext>
            </a:extLst>
          </p:cNvPr>
          <p:cNvPicPr>
            <a:picLocks noChangeAspect="1"/>
          </p:cNvPicPr>
          <p:nvPr/>
        </p:nvPicPr>
        <p:blipFill>
          <a:blip r:embed="rId3"/>
          <a:stretch>
            <a:fillRect/>
          </a:stretch>
        </p:blipFill>
        <p:spPr>
          <a:xfrm>
            <a:off x="3491880" y="887337"/>
            <a:ext cx="2935609" cy="1676004"/>
          </a:xfrm>
          <a:prstGeom prst="rect">
            <a:avLst/>
          </a:prstGeom>
        </p:spPr>
      </p:pic>
      <p:pic>
        <p:nvPicPr>
          <p:cNvPr id="15" name="図 14">
            <a:extLst>
              <a:ext uri="{FF2B5EF4-FFF2-40B4-BE49-F238E27FC236}">
                <a16:creationId xmlns:a16="http://schemas.microsoft.com/office/drawing/2014/main" id="{EB98D375-C1A0-5BA5-184C-5C5FD3281931}"/>
              </a:ext>
            </a:extLst>
          </p:cNvPr>
          <p:cNvPicPr>
            <a:picLocks noChangeAspect="1"/>
          </p:cNvPicPr>
          <p:nvPr/>
        </p:nvPicPr>
        <p:blipFill>
          <a:blip r:embed="rId4"/>
          <a:stretch>
            <a:fillRect/>
          </a:stretch>
        </p:blipFill>
        <p:spPr>
          <a:xfrm>
            <a:off x="6516216" y="887337"/>
            <a:ext cx="2061517" cy="1677567"/>
          </a:xfrm>
          <a:prstGeom prst="rect">
            <a:avLst/>
          </a:prstGeom>
        </p:spPr>
      </p:pic>
      <p:sp>
        <p:nvSpPr>
          <p:cNvPr id="16" name="テキスト ボックス 15">
            <a:extLst>
              <a:ext uri="{FF2B5EF4-FFF2-40B4-BE49-F238E27FC236}">
                <a16:creationId xmlns:a16="http://schemas.microsoft.com/office/drawing/2014/main" id="{CF6AD91F-384C-D4C2-EB25-0CF0149D17B7}"/>
              </a:ext>
            </a:extLst>
          </p:cNvPr>
          <p:cNvSpPr txBox="1"/>
          <p:nvPr/>
        </p:nvSpPr>
        <p:spPr>
          <a:xfrm>
            <a:off x="8015825" y="2310988"/>
            <a:ext cx="588623" cy="253916"/>
          </a:xfrm>
          <a:prstGeom prst="rect">
            <a:avLst/>
          </a:prstGeom>
          <a:noFill/>
        </p:spPr>
        <p:txBody>
          <a:bodyPr wrap="none" rtlCol="0">
            <a:spAutoFit/>
          </a:bodyPr>
          <a:lstStyle/>
          <a:p>
            <a:r>
              <a:rPr kumimoji="1" lang="ja-JP" altLang="en-US" sz="1050" b="1" dirty="0">
                <a:solidFill>
                  <a:schemeClr val="bg1"/>
                </a:solidFill>
              </a:rPr>
              <a:t>発表会</a:t>
            </a:r>
            <a:endParaRPr kumimoji="1" lang="ja-JP" altLang="en-US" b="1" dirty="0">
              <a:solidFill>
                <a:schemeClr val="bg1"/>
              </a:solidFill>
            </a:endParaRPr>
          </a:p>
        </p:txBody>
      </p:sp>
      <p:sp>
        <p:nvSpPr>
          <p:cNvPr id="19" name="テキスト ボックス 18">
            <a:extLst>
              <a:ext uri="{FF2B5EF4-FFF2-40B4-BE49-F238E27FC236}">
                <a16:creationId xmlns:a16="http://schemas.microsoft.com/office/drawing/2014/main" id="{62CBDAC5-AB6B-DBFD-DC8C-C0E0BF16D85D}"/>
              </a:ext>
            </a:extLst>
          </p:cNvPr>
          <p:cNvSpPr txBox="1"/>
          <p:nvPr/>
        </p:nvSpPr>
        <p:spPr>
          <a:xfrm>
            <a:off x="2705961" y="2310988"/>
            <a:ext cx="857927" cy="253916"/>
          </a:xfrm>
          <a:prstGeom prst="rect">
            <a:avLst/>
          </a:prstGeom>
          <a:noFill/>
        </p:spPr>
        <p:txBody>
          <a:bodyPr wrap="none" rtlCol="0">
            <a:spAutoFit/>
          </a:bodyPr>
          <a:lstStyle/>
          <a:p>
            <a:r>
              <a:rPr kumimoji="1" lang="ja-JP" altLang="en-US" sz="1050" b="1" dirty="0">
                <a:solidFill>
                  <a:schemeClr val="bg1"/>
                </a:solidFill>
              </a:rPr>
              <a:t>情報交換会</a:t>
            </a:r>
            <a:endParaRPr kumimoji="1" lang="ja-JP" altLang="en-US" b="1" dirty="0">
              <a:solidFill>
                <a:schemeClr val="bg1"/>
              </a:solidFill>
            </a:endParaRPr>
          </a:p>
        </p:txBody>
      </p:sp>
    </p:spTree>
    <p:extLst>
      <p:ext uri="{BB962C8B-B14F-4D97-AF65-F5344CB8AC3E}">
        <p14:creationId xmlns:p14="http://schemas.microsoft.com/office/powerpoint/2010/main" val="2531241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4</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BISTRO</a:t>
            </a: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下水道</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335179173"/>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下水道資源の農業利用のさらなる進展</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BISTRO</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下水道の農作物の</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安全性やおいしさ</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を一般市民にも伝えていく。</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支援基盤（農家、じゅんかん育ちファンなど）の拡大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地域活性化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。国家プロジェクトのような大きな取り組みを下支えする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草の根運動的な活動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を行う。</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じゅんかん育ちのファン層を広げた。ファームでの勉強会（</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計</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8</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延べ</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98</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の農家が参加プロジェクト。</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岸田首相による下水道資源の農業利用の拡大方針のもと</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施策支援のための活動を強化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。地方公共団体等の参考となるような活動を進めていく。</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「じゅんかん育ち」の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商標登録</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が求められる。日本下水道協会の協力を得てこれを取得、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海外への輸出を検討している農家を支援</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したい。</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消費者におけるじゅんかん育ちの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認知度が依然低い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（アンケート調査）。</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BISTRO </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普及推進</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とじゅんかん育ちの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ブランド力向上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に努める。</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F86AD1F3-440F-3250-B937-281738535298}"/>
              </a:ext>
            </a:extLst>
          </p:cNvPr>
          <p:cNvPicPr>
            <a:picLocks noChangeAspect="1"/>
          </p:cNvPicPr>
          <p:nvPr/>
        </p:nvPicPr>
        <p:blipFill>
          <a:blip r:embed="rId2"/>
          <a:stretch>
            <a:fillRect/>
          </a:stretch>
        </p:blipFill>
        <p:spPr>
          <a:xfrm>
            <a:off x="534777" y="875604"/>
            <a:ext cx="3245017" cy="1790792"/>
          </a:xfrm>
          <a:prstGeom prst="rect">
            <a:avLst/>
          </a:prstGeom>
        </p:spPr>
      </p:pic>
      <p:pic>
        <p:nvPicPr>
          <p:cNvPr id="8" name="図 7">
            <a:extLst>
              <a:ext uri="{FF2B5EF4-FFF2-40B4-BE49-F238E27FC236}">
                <a16:creationId xmlns:a16="http://schemas.microsoft.com/office/drawing/2014/main" id="{2B5F366D-AE22-1E0A-F6E4-F97C94F72FEA}"/>
              </a:ext>
            </a:extLst>
          </p:cNvPr>
          <p:cNvPicPr>
            <a:picLocks noChangeAspect="1"/>
          </p:cNvPicPr>
          <p:nvPr/>
        </p:nvPicPr>
        <p:blipFill>
          <a:blip r:embed="rId3"/>
          <a:stretch>
            <a:fillRect/>
          </a:stretch>
        </p:blipFill>
        <p:spPr>
          <a:xfrm>
            <a:off x="3995936" y="871574"/>
            <a:ext cx="2298546" cy="1790792"/>
          </a:xfrm>
          <a:prstGeom prst="rect">
            <a:avLst/>
          </a:prstGeom>
        </p:spPr>
      </p:pic>
      <p:pic>
        <p:nvPicPr>
          <p:cNvPr id="11" name="図 10">
            <a:extLst>
              <a:ext uri="{FF2B5EF4-FFF2-40B4-BE49-F238E27FC236}">
                <a16:creationId xmlns:a16="http://schemas.microsoft.com/office/drawing/2014/main" id="{0D15F024-D94A-EDB4-ED75-38DDAF3FB87F}"/>
              </a:ext>
            </a:extLst>
          </p:cNvPr>
          <p:cNvPicPr>
            <a:picLocks noChangeAspect="1"/>
          </p:cNvPicPr>
          <p:nvPr/>
        </p:nvPicPr>
        <p:blipFill>
          <a:blip r:embed="rId4"/>
          <a:stretch>
            <a:fillRect/>
          </a:stretch>
        </p:blipFill>
        <p:spPr>
          <a:xfrm>
            <a:off x="6516215" y="858473"/>
            <a:ext cx="1845681" cy="1803893"/>
          </a:xfrm>
          <a:prstGeom prst="rect">
            <a:avLst/>
          </a:prstGeom>
        </p:spPr>
      </p:pic>
      <p:sp>
        <p:nvSpPr>
          <p:cNvPr id="14" name="テキスト ボックス 13">
            <a:extLst>
              <a:ext uri="{FF2B5EF4-FFF2-40B4-BE49-F238E27FC236}">
                <a16:creationId xmlns:a16="http://schemas.microsoft.com/office/drawing/2014/main" id="{DD56F07C-F458-41E8-F6CF-71F1BC2412FC}"/>
              </a:ext>
            </a:extLst>
          </p:cNvPr>
          <p:cNvSpPr txBox="1"/>
          <p:nvPr/>
        </p:nvSpPr>
        <p:spPr>
          <a:xfrm>
            <a:off x="3191289" y="2420888"/>
            <a:ext cx="588623" cy="253916"/>
          </a:xfrm>
          <a:prstGeom prst="rect">
            <a:avLst/>
          </a:prstGeom>
          <a:noFill/>
        </p:spPr>
        <p:txBody>
          <a:bodyPr wrap="none" rtlCol="0">
            <a:spAutoFit/>
          </a:bodyPr>
          <a:lstStyle/>
          <a:p>
            <a:r>
              <a:rPr kumimoji="1" lang="ja-JP" altLang="en-US" sz="1050" b="1" dirty="0">
                <a:solidFill>
                  <a:schemeClr val="bg1"/>
                </a:solidFill>
              </a:rPr>
              <a:t>勉強会</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5E5F6D15-CC69-8165-833F-512D8E3F7936}"/>
              </a:ext>
            </a:extLst>
          </p:cNvPr>
          <p:cNvSpPr txBox="1"/>
          <p:nvPr/>
        </p:nvSpPr>
        <p:spPr>
          <a:xfrm>
            <a:off x="4932040" y="2420888"/>
            <a:ext cx="1394934" cy="253916"/>
          </a:xfrm>
          <a:prstGeom prst="rect">
            <a:avLst/>
          </a:prstGeom>
          <a:noFill/>
        </p:spPr>
        <p:txBody>
          <a:bodyPr wrap="none" rtlCol="0">
            <a:spAutoFit/>
          </a:bodyPr>
          <a:lstStyle/>
          <a:p>
            <a:r>
              <a:rPr lang="ja-JP" altLang="en-US" sz="1050" b="1" dirty="0">
                <a:solidFill>
                  <a:schemeClr val="bg1"/>
                </a:solidFill>
              </a:rPr>
              <a:t>じゅんかん育ちの</a:t>
            </a:r>
            <a:r>
              <a:rPr lang="en-US" altLang="ja-JP" sz="1050" b="1" dirty="0">
                <a:solidFill>
                  <a:schemeClr val="bg1"/>
                </a:solidFill>
              </a:rPr>
              <a:t>PR</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C00EDE45-ED08-59F5-9311-AB04C5918C8A}"/>
              </a:ext>
            </a:extLst>
          </p:cNvPr>
          <p:cNvSpPr txBox="1"/>
          <p:nvPr/>
        </p:nvSpPr>
        <p:spPr>
          <a:xfrm>
            <a:off x="7530497" y="2420888"/>
            <a:ext cx="857927" cy="253916"/>
          </a:xfrm>
          <a:prstGeom prst="rect">
            <a:avLst/>
          </a:prstGeom>
          <a:noFill/>
        </p:spPr>
        <p:txBody>
          <a:bodyPr wrap="none" rtlCol="0">
            <a:spAutoFit/>
          </a:bodyPr>
          <a:lstStyle/>
          <a:p>
            <a:r>
              <a:rPr lang="ja-JP" altLang="en-US" sz="1050" b="1" dirty="0">
                <a:solidFill>
                  <a:schemeClr val="bg1"/>
                </a:solidFill>
              </a:rPr>
              <a:t>実物の展示</a:t>
            </a:r>
            <a:endParaRPr kumimoji="1" lang="ja-JP" altLang="en-US" b="1" dirty="0">
              <a:solidFill>
                <a:schemeClr val="bg1"/>
              </a:solidFill>
            </a:endParaRPr>
          </a:p>
        </p:txBody>
      </p:sp>
    </p:spTree>
    <p:extLst>
      <p:ext uri="{BB962C8B-B14F-4D97-AF65-F5344CB8AC3E}">
        <p14:creationId xmlns:p14="http://schemas.microsoft.com/office/powerpoint/2010/main" val="2410352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5</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キッチン・バス連携</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846051542"/>
              </p:ext>
            </p:extLst>
          </p:nvPr>
        </p:nvGraphicFramePr>
        <p:xfrm>
          <a:off x="514673" y="2741032"/>
          <a:ext cx="7840340" cy="406968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下水道の入口業界との連携促進</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。相互理解の関係を維持・活用し、各種プロジェクトの実践の場や手法などを拡大。</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利用者に届きやすい広報を実施</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両業界に通じる課題に対応。連携広報を展開。下水道理解が利用者に拡がり、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下水道の維持管理等に考慮した行動変容</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が生まれ、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下水道事業が促進しやすくなる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キッチン・バス工業会の方々に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下水道を理解いただいた結果</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として、同工業会より、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台所から先の影響を喚起する発信</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をしていただけるようになった。</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台所お風呂の川柳に協賛、</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川柳づくりを通した下水道の自分ゴト化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を推進。</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両業界が連携して広報に取り組む地盤はできた。今後はいかにこの関係を維持していけるかがカギ。</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上記の通り、キッチン・バス工業会との関係維持が重要となる。</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下水道（台所・お風呂・トイレ）利用者の行動変容に向け、両業界が互いを理解し合う関係、協力し合える関係を維持したい。</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47BCAD64-B600-AC02-BD60-B0E69D60242B}"/>
              </a:ext>
            </a:extLst>
          </p:cNvPr>
          <p:cNvPicPr>
            <a:picLocks noChangeAspect="1"/>
          </p:cNvPicPr>
          <p:nvPr/>
        </p:nvPicPr>
        <p:blipFill>
          <a:blip r:embed="rId2"/>
          <a:stretch>
            <a:fillRect/>
          </a:stretch>
        </p:blipFill>
        <p:spPr>
          <a:xfrm>
            <a:off x="539552" y="865990"/>
            <a:ext cx="2257127" cy="1770922"/>
          </a:xfrm>
          <a:prstGeom prst="rect">
            <a:avLst/>
          </a:prstGeom>
        </p:spPr>
      </p:pic>
      <p:pic>
        <p:nvPicPr>
          <p:cNvPr id="11" name="図 10">
            <a:extLst>
              <a:ext uri="{FF2B5EF4-FFF2-40B4-BE49-F238E27FC236}">
                <a16:creationId xmlns:a16="http://schemas.microsoft.com/office/drawing/2014/main" id="{33552D31-0307-1C41-203D-2F1764543BEE}"/>
              </a:ext>
            </a:extLst>
          </p:cNvPr>
          <p:cNvPicPr>
            <a:picLocks noChangeAspect="1"/>
          </p:cNvPicPr>
          <p:nvPr/>
        </p:nvPicPr>
        <p:blipFill>
          <a:blip r:embed="rId3"/>
          <a:stretch>
            <a:fillRect/>
          </a:stretch>
        </p:blipFill>
        <p:spPr>
          <a:xfrm>
            <a:off x="5949296" y="755630"/>
            <a:ext cx="1970741" cy="1527794"/>
          </a:xfrm>
          <a:prstGeom prst="rect">
            <a:avLst/>
          </a:prstGeom>
        </p:spPr>
      </p:pic>
      <p:sp>
        <p:nvSpPr>
          <p:cNvPr id="14" name="テキスト ボックス 13">
            <a:extLst>
              <a:ext uri="{FF2B5EF4-FFF2-40B4-BE49-F238E27FC236}">
                <a16:creationId xmlns:a16="http://schemas.microsoft.com/office/drawing/2014/main" id="{45DE7080-4802-7B62-46D6-7BC5A423C553}"/>
              </a:ext>
            </a:extLst>
          </p:cNvPr>
          <p:cNvSpPr txBox="1"/>
          <p:nvPr/>
        </p:nvSpPr>
        <p:spPr>
          <a:xfrm>
            <a:off x="1907704" y="2382996"/>
            <a:ext cx="857927" cy="253916"/>
          </a:xfrm>
          <a:prstGeom prst="rect">
            <a:avLst/>
          </a:prstGeom>
          <a:noFill/>
        </p:spPr>
        <p:txBody>
          <a:bodyPr wrap="none" rtlCol="0">
            <a:spAutoFit/>
          </a:bodyPr>
          <a:lstStyle/>
          <a:p>
            <a:r>
              <a:rPr lang="ja-JP" altLang="en-US" sz="1050" b="1" dirty="0">
                <a:solidFill>
                  <a:schemeClr val="bg1"/>
                </a:solidFill>
              </a:rPr>
              <a:t>川柳表彰式</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5BE3AB81-3947-A881-0899-275E175C00C6}"/>
              </a:ext>
            </a:extLst>
          </p:cNvPr>
          <p:cNvSpPr txBox="1"/>
          <p:nvPr/>
        </p:nvSpPr>
        <p:spPr>
          <a:xfrm>
            <a:off x="5841619" y="2344107"/>
            <a:ext cx="2486578" cy="415498"/>
          </a:xfrm>
          <a:prstGeom prst="rect">
            <a:avLst/>
          </a:prstGeom>
          <a:noFill/>
        </p:spPr>
        <p:txBody>
          <a:bodyPr wrap="none" rtlCol="0">
            <a:spAutoFit/>
          </a:bodyPr>
          <a:lstStyle/>
          <a:p>
            <a:r>
              <a:rPr kumimoji="1" lang="ja-JP" altLang="en-US" sz="1050" b="1" dirty="0">
                <a:solidFill>
                  <a:schemeClr val="accent1">
                    <a:lumMod val="50000"/>
                  </a:schemeClr>
                </a:solidFill>
              </a:rPr>
              <a:t>キッチン・バス</a:t>
            </a:r>
            <a:r>
              <a:rPr kumimoji="1" lang="en-US" altLang="ja-JP" sz="1050" b="1" dirty="0">
                <a:solidFill>
                  <a:schemeClr val="accent1">
                    <a:lumMod val="50000"/>
                  </a:schemeClr>
                </a:solidFill>
              </a:rPr>
              <a:t>HP</a:t>
            </a:r>
            <a:r>
              <a:rPr kumimoji="1" lang="ja-JP" altLang="en-US" sz="1050" b="1" dirty="0">
                <a:solidFill>
                  <a:schemeClr val="accent1">
                    <a:lumMod val="50000"/>
                  </a:schemeClr>
                </a:solidFill>
              </a:rPr>
              <a:t>「消費者の皆様へ」で、</a:t>
            </a:r>
            <a:endParaRPr kumimoji="1" lang="en-US" altLang="ja-JP" sz="1050" b="1" dirty="0">
              <a:solidFill>
                <a:schemeClr val="accent1">
                  <a:lumMod val="50000"/>
                </a:schemeClr>
              </a:solidFill>
            </a:endParaRPr>
          </a:p>
          <a:p>
            <a:r>
              <a:rPr kumimoji="1" lang="ja-JP" altLang="en-US" sz="1050" b="1" dirty="0">
                <a:solidFill>
                  <a:schemeClr val="accent1">
                    <a:lumMod val="50000"/>
                  </a:schemeClr>
                </a:solidFill>
              </a:rPr>
              <a:t>油が下水道に与える影響を</a:t>
            </a:r>
            <a:r>
              <a:rPr kumimoji="1" lang="en-US" altLang="ja-JP" sz="1050" b="1" dirty="0">
                <a:solidFill>
                  <a:schemeClr val="accent1">
                    <a:lumMod val="50000"/>
                  </a:schemeClr>
                </a:solidFill>
              </a:rPr>
              <a:t>PR</a:t>
            </a:r>
            <a:endParaRPr kumimoji="1" lang="ja-JP" altLang="en-US" b="1" dirty="0">
              <a:solidFill>
                <a:schemeClr val="accent1">
                  <a:lumMod val="50000"/>
                </a:schemeClr>
              </a:solidFill>
            </a:endParaRPr>
          </a:p>
        </p:txBody>
      </p:sp>
      <p:pic>
        <p:nvPicPr>
          <p:cNvPr id="21" name="図 20">
            <a:extLst>
              <a:ext uri="{FF2B5EF4-FFF2-40B4-BE49-F238E27FC236}">
                <a16:creationId xmlns:a16="http://schemas.microsoft.com/office/drawing/2014/main" id="{91C59E75-950E-242A-67AA-BE6F5A9DFA29}"/>
              </a:ext>
            </a:extLst>
          </p:cNvPr>
          <p:cNvPicPr>
            <a:picLocks noChangeAspect="1"/>
          </p:cNvPicPr>
          <p:nvPr/>
        </p:nvPicPr>
        <p:blipFill>
          <a:blip r:embed="rId4"/>
          <a:stretch>
            <a:fillRect/>
          </a:stretch>
        </p:blipFill>
        <p:spPr>
          <a:xfrm>
            <a:off x="2910745" y="863154"/>
            <a:ext cx="2741375" cy="1770922"/>
          </a:xfrm>
          <a:prstGeom prst="rect">
            <a:avLst/>
          </a:prstGeom>
        </p:spPr>
      </p:pic>
      <p:sp>
        <p:nvSpPr>
          <p:cNvPr id="22" name="テキスト ボックス 21">
            <a:extLst>
              <a:ext uri="{FF2B5EF4-FFF2-40B4-BE49-F238E27FC236}">
                <a16:creationId xmlns:a16="http://schemas.microsoft.com/office/drawing/2014/main" id="{A4B8B651-D355-D2EB-7CA2-9BAA5FB28AC3}"/>
              </a:ext>
            </a:extLst>
          </p:cNvPr>
          <p:cNvSpPr txBox="1"/>
          <p:nvPr/>
        </p:nvSpPr>
        <p:spPr>
          <a:xfrm>
            <a:off x="2921985" y="2382996"/>
            <a:ext cx="1433406" cy="253916"/>
          </a:xfrm>
          <a:prstGeom prst="rect">
            <a:avLst/>
          </a:prstGeom>
          <a:noFill/>
        </p:spPr>
        <p:txBody>
          <a:bodyPr wrap="none" rtlCol="0">
            <a:spAutoFit/>
          </a:bodyPr>
          <a:lstStyle/>
          <a:p>
            <a:r>
              <a:rPr lang="ja-JP" altLang="en-US" sz="1050" b="1" dirty="0">
                <a:solidFill>
                  <a:schemeClr val="bg1"/>
                </a:solidFill>
              </a:rPr>
              <a:t>下水道展で川柳指導</a:t>
            </a:r>
            <a:endParaRPr kumimoji="1" lang="ja-JP" altLang="en-US" b="1" dirty="0">
              <a:solidFill>
                <a:schemeClr val="bg1"/>
              </a:solidFill>
            </a:endParaRPr>
          </a:p>
        </p:txBody>
      </p:sp>
    </p:spTree>
    <p:extLst>
      <p:ext uri="{BB962C8B-B14F-4D97-AF65-F5344CB8AC3E}">
        <p14:creationId xmlns:p14="http://schemas.microsoft.com/office/powerpoint/2010/main" val="3585095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6</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広報大賞</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1064912106"/>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広報の重要性が見直される機運創出。全国的に</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下水道広報がイキイキと元気に進められる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よう熱を高め、</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優れた取組が拡がる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よう後押しする。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業界では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誰もが知る</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広報大賞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へ。下水道の認知・理解拡大が進み、</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下水道が市民により身近で愛される存在に</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審査がやりやすくなり、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スムーズで視聴しやすい審査会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が実現。</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広報大賞で</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表彰されることの価値が向上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。専門紙の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取材増</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広報大賞への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関心度は依然低い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表彰の影響力は徐々に高まりつつある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担い手不足</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継続性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のある運営方法を検討。国交大臣賞との棲み分けも課題。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事例を見やすく改善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、横展開を後押し。</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応募しやすくなるように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制度を見直した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メディア対応</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はさらなる推進が必要。</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横展開を支援する機会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としてわいがやなど実施。</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6EFA159F-9721-A632-14EF-9049B1B8CD06}"/>
              </a:ext>
            </a:extLst>
          </p:cNvPr>
          <p:cNvPicPr>
            <a:picLocks noChangeAspect="1"/>
          </p:cNvPicPr>
          <p:nvPr/>
        </p:nvPicPr>
        <p:blipFill>
          <a:blip r:embed="rId2"/>
          <a:stretch>
            <a:fillRect/>
          </a:stretch>
        </p:blipFill>
        <p:spPr>
          <a:xfrm>
            <a:off x="514673" y="800968"/>
            <a:ext cx="3206137" cy="1803762"/>
          </a:xfrm>
          <a:prstGeom prst="rect">
            <a:avLst/>
          </a:prstGeom>
        </p:spPr>
      </p:pic>
      <p:pic>
        <p:nvPicPr>
          <p:cNvPr id="11" name="図 10">
            <a:extLst>
              <a:ext uri="{FF2B5EF4-FFF2-40B4-BE49-F238E27FC236}">
                <a16:creationId xmlns:a16="http://schemas.microsoft.com/office/drawing/2014/main" id="{AF09901A-95EE-0083-3B7C-4AFD2EC2D9FE}"/>
              </a:ext>
            </a:extLst>
          </p:cNvPr>
          <p:cNvPicPr>
            <a:picLocks noChangeAspect="1"/>
          </p:cNvPicPr>
          <p:nvPr/>
        </p:nvPicPr>
        <p:blipFill>
          <a:blip r:embed="rId3"/>
          <a:stretch>
            <a:fillRect/>
          </a:stretch>
        </p:blipFill>
        <p:spPr>
          <a:xfrm>
            <a:off x="7109552" y="795747"/>
            <a:ext cx="1278798" cy="1415001"/>
          </a:xfrm>
          <a:prstGeom prst="rect">
            <a:avLst/>
          </a:prstGeom>
        </p:spPr>
      </p:pic>
      <p:pic>
        <p:nvPicPr>
          <p:cNvPr id="19" name="図 18">
            <a:extLst>
              <a:ext uri="{FF2B5EF4-FFF2-40B4-BE49-F238E27FC236}">
                <a16:creationId xmlns:a16="http://schemas.microsoft.com/office/drawing/2014/main" id="{617AF4F8-0B62-DB25-E25C-5CAC23FD2279}"/>
              </a:ext>
            </a:extLst>
          </p:cNvPr>
          <p:cNvPicPr>
            <a:picLocks noChangeAspect="1"/>
          </p:cNvPicPr>
          <p:nvPr/>
        </p:nvPicPr>
        <p:blipFill>
          <a:blip r:embed="rId4"/>
          <a:stretch>
            <a:fillRect/>
          </a:stretch>
        </p:blipFill>
        <p:spPr>
          <a:xfrm>
            <a:off x="3778507" y="784816"/>
            <a:ext cx="3188054" cy="1819914"/>
          </a:xfrm>
          <a:prstGeom prst="rect">
            <a:avLst/>
          </a:prstGeom>
        </p:spPr>
      </p:pic>
      <p:sp>
        <p:nvSpPr>
          <p:cNvPr id="20" name="テキスト ボックス 19">
            <a:extLst>
              <a:ext uri="{FF2B5EF4-FFF2-40B4-BE49-F238E27FC236}">
                <a16:creationId xmlns:a16="http://schemas.microsoft.com/office/drawing/2014/main" id="{6D674BBF-F23C-0F92-9561-6A0340B3537C}"/>
              </a:ext>
            </a:extLst>
          </p:cNvPr>
          <p:cNvSpPr txBox="1"/>
          <p:nvPr/>
        </p:nvSpPr>
        <p:spPr>
          <a:xfrm>
            <a:off x="3119281" y="2348880"/>
            <a:ext cx="588623" cy="253916"/>
          </a:xfrm>
          <a:prstGeom prst="rect">
            <a:avLst/>
          </a:prstGeom>
          <a:noFill/>
        </p:spPr>
        <p:txBody>
          <a:bodyPr wrap="none" rtlCol="0">
            <a:spAutoFit/>
          </a:bodyPr>
          <a:lstStyle/>
          <a:p>
            <a:r>
              <a:rPr lang="ja-JP" altLang="en-US" sz="1050" b="1" dirty="0">
                <a:solidFill>
                  <a:schemeClr val="bg1"/>
                </a:solidFill>
              </a:rPr>
              <a:t>表彰式</a:t>
            </a:r>
            <a:endParaRPr kumimoji="1" lang="ja-JP" altLang="en-US" b="1" dirty="0">
              <a:solidFill>
                <a:schemeClr val="bg1"/>
              </a:solidFill>
            </a:endParaRPr>
          </a:p>
        </p:txBody>
      </p:sp>
      <p:sp>
        <p:nvSpPr>
          <p:cNvPr id="21" name="テキスト ボックス 20">
            <a:extLst>
              <a:ext uri="{FF2B5EF4-FFF2-40B4-BE49-F238E27FC236}">
                <a16:creationId xmlns:a16="http://schemas.microsoft.com/office/drawing/2014/main" id="{E6FDBE22-952D-7BB4-644D-AD1BB4CE2C3D}"/>
              </a:ext>
            </a:extLst>
          </p:cNvPr>
          <p:cNvSpPr txBox="1"/>
          <p:nvPr/>
        </p:nvSpPr>
        <p:spPr>
          <a:xfrm>
            <a:off x="3767353" y="2348880"/>
            <a:ext cx="857927" cy="253916"/>
          </a:xfrm>
          <a:prstGeom prst="rect">
            <a:avLst/>
          </a:prstGeom>
          <a:noFill/>
        </p:spPr>
        <p:txBody>
          <a:bodyPr wrap="none" rtlCol="0">
            <a:spAutoFit/>
          </a:bodyPr>
          <a:lstStyle/>
          <a:p>
            <a:r>
              <a:rPr kumimoji="1" lang="ja-JP" altLang="en-US" sz="1050" b="1" dirty="0">
                <a:solidFill>
                  <a:schemeClr val="bg1"/>
                </a:solidFill>
              </a:rPr>
              <a:t>審査委員会</a:t>
            </a:r>
            <a:endParaRPr kumimoji="1" lang="ja-JP" altLang="en-US" b="1" dirty="0">
              <a:solidFill>
                <a:schemeClr val="bg1"/>
              </a:solidFill>
            </a:endParaRPr>
          </a:p>
        </p:txBody>
      </p:sp>
      <p:sp>
        <p:nvSpPr>
          <p:cNvPr id="22" name="テキスト ボックス 21">
            <a:extLst>
              <a:ext uri="{FF2B5EF4-FFF2-40B4-BE49-F238E27FC236}">
                <a16:creationId xmlns:a16="http://schemas.microsoft.com/office/drawing/2014/main" id="{982BBC32-FD8F-6CF9-5579-C13987F97B0E}"/>
              </a:ext>
            </a:extLst>
          </p:cNvPr>
          <p:cNvSpPr txBox="1"/>
          <p:nvPr/>
        </p:nvSpPr>
        <p:spPr>
          <a:xfrm>
            <a:off x="7170457" y="2276872"/>
            <a:ext cx="1287532" cy="415498"/>
          </a:xfrm>
          <a:prstGeom prst="rect">
            <a:avLst/>
          </a:prstGeom>
          <a:noFill/>
        </p:spPr>
        <p:txBody>
          <a:bodyPr wrap="none" rtlCol="0">
            <a:spAutoFit/>
          </a:bodyPr>
          <a:lstStyle/>
          <a:p>
            <a:r>
              <a:rPr kumimoji="1" lang="ja-JP" altLang="en-US" sz="1050" b="1" dirty="0"/>
              <a:t>グランプリ堺市の</a:t>
            </a:r>
            <a:endParaRPr kumimoji="1" lang="en-US" altLang="ja-JP" sz="1050" b="1" dirty="0"/>
          </a:p>
          <a:p>
            <a:r>
              <a:rPr lang="ja-JP" altLang="en-US" sz="1050" b="1" dirty="0"/>
              <a:t>マンホールウォーク</a:t>
            </a:r>
            <a:endParaRPr kumimoji="1" lang="ja-JP" altLang="en-US" b="1" dirty="0"/>
          </a:p>
        </p:txBody>
      </p:sp>
    </p:spTree>
    <p:extLst>
      <p:ext uri="{BB962C8B-B14F-4D97-AF65-F5344CB8AC3E}">
        <p14:creationId xmlns:p14="http://schemas.microsoft.com/office/powerpoint/2010/main" val="4064245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7</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マンホールカード</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4252240586"/>
              </p:ext>
            </p:extLst>
          </p:nvPr>
        </p:nvGraphicFramePr>
        <p:xfrm>
          <a:off x="514673" y="2813040"/>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市民にマンホールを起点とした</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下水道事業の役割や重要性を理解</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していただくこと。これらをさらに</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地域活性化</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につなげていただくこと。</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支援基盤（マスコミ、ファン等）の拡大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。ＭＣのコラボ企画を提案する企業などとの連携。メディアコラボレーションによる</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PR</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、地域活性化の向上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マンホールカードの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発行要領を見直し</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、農集排、</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JS</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、埼玉県下水道公社、</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UR</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都市機構、コミプラのカードを発行。</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マンホールを起点に、下水道等が果たしている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役割や重要性について、多くの市民の理解を得る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と同時に、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地域活性化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へもつながっている。</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遠隔地や海外のマンホールカード等、</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入手困難となるカードの転売問題の対応策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を検討中。</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目標としていたカード発行の要領を見直し、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農集排等の発行を達成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。海外版など新たな展開があり、今後はこれらの抱える課題等への対応が求められる。</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15" name="図 14">
            <a:extLst>
              <a:ext uri="{FF2B5EF4-FFF2-40B4-BE49-F238E27FC236}">
                <a16:creationId xmlns:a16="http://schemas.microsoft.com/office/drawing/2014/main" id="{400E865C-4FCF-2FDA-F0CD-8CD171B8D69A}"/>
              </a:ext>
            </a:extLst>
          </p:cNvPr>
          <p:cNvPicPr>
            <a:picLocks noChangeAspect="1"/>
          </p:cNvPicPr>
          <p:nvPr/>
        </p:nvPicPr>
        <p:blipFill>
          <a:blip r:embed="rId2"/>
          <a:stretch>
            <a:fillRect/>
          </a:stretch>
        </p:blipFill>
        <p:spPr>
          <a:xfrm>
            <a:off x="514673" y="800968"/>
            <a:ext cx="5896925" cy="1909766"/>
          </a:xfrm>
          <a:prstGeom prst="rect">
            <a:avLst/>
          </a:prstGeom>
        </p:spPr>
      </p:pic>
      <p:sp>
        <p:nvSpPr>
          <p:cNvPr id="16" name="テキスト ボックス 15">
            <a:extLst>
              <a:ext uri="{FF2B5EF4-FFF2-40B4-BE49-F238E27FC236}">
                <a16:creationId xmlns:a16="http://schemas.microsoft.com/office/drawing/2014/main" id="{AE452B3E-586C-E532-EB74-6839565E251F}"/>
              </a:ext>
            </a:extLst>
          </p:cNvPr>
          <p:cNvSpPr txBox="1"/>
          <p:nvPr/>
        </p:nvSpPr>
        <p:spPr>
          <a:xfrm>
            <a:off x="6401092" y="1412776"/>
            <a:ext cx="2462534" cy="1269578"/>
          </a:xfrm>
          <a:prstGeom prst="rect">
            <a:avLst/>
          </a:prstGeom>
          <a:noFill/>
        </p:spPr>
        <p:txBody>
          <a:bodyPr wrap="none" rtlCol="0">
            <a:spAutoFit/>
          </a:bodyPr>
          <a:lstStyle/>
          <a:p>
            <a:r>
              <a:rPr kumimoji="1" lang="ja-JP" altLang="en-US" sz="1050" b="1" dirty="0"/>
              <a:t>マンホールカード　新たな展開</a:t>
            </a:r>
          </a:p>
          <a:p>
            <a:endParaRPr kumimoji="1" lang="en-US" altLang="ja-JP" sz="300" dirty="0"/>
          </a:p>
          <a:p>
            <a:r>
              <a:rPr kumimoji="1" lang="ja-JP" altLang="en-US" sz="1050" dirty="0"/>
              <a:t>第</a:t>
            </a:r>
            <a:r>
              <a:rPr kumimoji="1" lang="en-US" altLang="ja-JP" sz="1050" dirty="0"/>
              <a:t>17</a:t>
            </a:r>
            <a:r>
              <a:rPr kumimoji="1" lang="ja-JP" altLang="en-US" sz="1050" dirty="0"/>
              <a:t>弾（左２枚）</a:t>
            </a:r>
            <a:endParaRPr kumimoji="1" lang="en-US" altLang="ja-JP" sz="1050" dirty="0"/>
          </a:p>
          <a:p>
            <a:r>
              <a:rPr kumimoji="1" lang="ja-JP" altLang="en-US" sz="1050" dirty="0"/>
              <a:t>・福島県川内村の農業集落排水事業</a:t>
            </a:r>
            <a:endParaRPr kumimoji="1" lang="en-US" altLang="ja-JP" sz="1050" dirty="0"/>
          </a:p>
          <a:p>
            <a:r>
              <a:rPr kumimoji="1" lang="ja-JP" altLang="en-US" sz="1050" dirty="0"/>
              <a:t>・日本下水道事業団のカード</a:t>
            </a:r>
          </a:p>
          <a:p>
            <a:r>
              <a:rPr kumimoji="1" lang="ja-JP" altLang="en-US" sz="1050" dirty="0"/>
              <a:t>第</a:t>
            </a:r>
            <a:r>
              <a:rPr kumimoji="1" lang="en-US" altLang="ja-JP" sz="1050" dirty="0"/>
              <a:t>18</a:t>
            </a:r>
            <a:r>
              <a:rPr kumimoji="1" lang="ja-JP" altLang="en-US" sz="1050" dirty="0"/>
              <a:t>弾（右２枚）</a:t>
            </a:r>
            <a:endParaRPr kumimoji="1" lang="en-US" altLang="ja-JP" sz="1050" dirty="0"/>
          </a:p>
          <a:p>
            <a:r>
              <a:rPr kumimoji="1" lang="ja-JP" altLang="en-US" sz="1050" dirty="0"/>
              <a:t>・</a:t>
            </a:r>
            <a:r>
              <a:rPr kumimoji="1" lang="en-US" altLang="ja-JP" sz="1050" dirty="0"/>
              <a:t>UR</a:t>
            </a:r>
            <a:r>
              <a:rPr kumimoji="1" lang="ja-JP" altLang="en-US" sz="1050" dirty="0"/>
              <a:t>都市機構のカード</a:t>
            </a:r>
            <a:endParaRPr kumimoji="1" lang="en-US" altLang="ja-JP" sz="1050" dirty="0"/>
          </a:p>
          <a:p>
            <a:r>
              <a:rPr kumimoji="1" lang="ja-JP" altLang="en-US" sz="1050" dirty="0"/>
              <a:t>・東京都小笠原村のコミュニティ・プラント</a:t>
            </a:r>
            <a:endParaRPr kumimoji="1" lang="ja-JP" altLang="en-US" dirty="0"/>
          </a:p>
        </p:txBody>
      </p:sp>
    </p:spTree>
    <p:extLst>
      <p:ext uri="{BB962C8B-B14F-4D97-AF65-F5344CB8AC3E}">
        <p14:creationId xmlns:p14="http://schemas.microsoft.com/office/powerpoint/2010/main" val="3236532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8</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pic>
        <p:nvPicPr>
          <p:cNvPr id="6" name="図 5" descr="店のショーウィンドウ&#10;&#10;中程度の精度で自動的に生成された説明">
            <a:extLst>
              <a:ext uri="{FF2B5EF4-FFF2-40B4-BE49-F238E27FC236}">
                <a16:creationId xmlns:a16="http://schemas.microsoft.com/office/drawing/2014/main" id="{CB741CAF-0365-DF2C-0B6A-D2AB98420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4871" y="791165"/>
            <a:ext cx="2833191" cy="1886950"/>
          </a:xfrm>
          <a:prstGeom prst="rect">
            <a:avLst/>
          </a:prstGeom>
        </p:spPr>
      </p:pic>
      <p:graphicFrame>
        <p:nvGraphicFramePr>
          <p:cNvPr id="8" name="表 7">
            <a:extLst>
              <a:ext uri="{FF2B5EF4-FFF2-40B4-BE49-F238E27FC236}">
                <a16:creationId xmlns:a16="http://schemas.microsoft.com/office/drawing/2014/main" id="{96CDF439-5730-DE2E-5639-370794232BCF}"/>
              </a:ext>
            </a:extLst>
          </p:cNvPr>
          <p:cNvGraphicFramePr>
            <a:graphicFrameLocks noGrp="1"/>
          </p:cNvGraphicFramePr>
          <p:nvPr>
            <p:extLst>
              <p:ext uri="{D42A27DB-BD31-4B8C-83A1-F6EECF244321}">
                <p14:modId xmlns:p14="http://schemas.microsoft.com/office/powerpoint/2010/main" val="2002341889"/>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1" u="none" strike="noStrike" dirty="0">
                          <a:solidFill>
                            <a:schemeClr val="tx1"/>
                          </a:solidFill>
                          <a:effectLst/>
                          <a:latin typeface="メイリオ" panose="020B0604030504040204" pitchFamily="50" charset="-128"/>
                          <a:ea typeface="メイリオ" panose="020B0604030504040204" pitchFamily="50" charset="-128"/>
                        </a:rPr>
                        <a:t>下水道の役割とパワーを紹介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。国交省、</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9</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都県市と協賛企業および</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が</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官民一体で東京湾再生における下水道の役割を訴求</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人が集まりやすい赤レンガ前広場への会場変更希望を事務局に提言。</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より多くの方にお越しいただけるイベントとする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2,100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目標の倍以上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。環境に関心の高い方が多く、熱心に説明に耳を傾ける姿が目立った。</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メインステージでの下水道</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PR</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は多くの来場者が参加。</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ステージの充実に向け、実行委員会編成後早急に取り組む</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パネル等が各社団体の持ち込みで統一感なし。来場者目線では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統一感があった方が見やすい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ので、次回は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パネル制作も検討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コロナで</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3</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年ぶりのリアル開催。</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生活者とのコミュニケーション</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を図る機会となり、説明員も楽しく参加。</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官民一体の</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PR</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も有意義</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であった。</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10" name="図 9" descr="男, 立つ, 乗る, 雪 が含まれている画像&#10;&#10;自動的に生成された説明">
            <a:extLst>
              <a:ext uri="{FF2B5EF4-FFF2-40B4-BE49-F238E27FC236}">
                <a16:creationId xmlns:a16="http://schemas.microsoft.com/office/drawing/2014/main" id="{D6074840-2CB6-150A-D4D7-D58DB5A0A5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673" y="791165"/>
            <a:ext cx="2833191" cy="1886949"/>
          </a:xfrm>
          <a:prstGeom prst="rect">
            <a:avLst/>
          </a:prstGeom>
        </p:spPr>
      </p:pic>
      <p:pic>
        <p:nvPicPr>
          <p:cNvPr id="11" name="図 10" descr="駅のホームに立つ人々&#10;&#10;中程度の精度で自動的に生成された説明">
            <a:extLst>
              <a:ext uri="{FF2B5EF4-FFF2-40B4-BE49-F238E27FC236}">
                <a16:creationId xmlns:a16="http://schemas.microsoft.com/office/drawing/2014/main" id="{921B886D-540E-7363-4CA3-98E1613C6E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7035" y="782614"/>
            <a:ext cx="2846030" cy="1895500"/>
          </a:xfrm>
          <a:prstGeom prst="rect">
            <a:avLst/>
          </a:prstGeom>
        </p:spPr>
      </p:pic>
      <p:sp>
        <p:nvSpPr>
          <p:cNvPr id="14" name="テキスト ボックス 13">
            <a:extLst>
              <a:ext uri="{FF2B5EF4-FFF2-40B4-BE49-F238E27FC236}">
                <a16:creationId xmlns:a16="http://schemas.microsoft.com/office/drawing/2014/main" id="{E1858352-6B43-D2FA-FFF1-FFA89C9644F0}"/>
              </a:ext>
            </a:extLst>
          </p:cNvPr>
          <p:cNvSpPr txBox="1"/>
          <p:nvPr/>
        </p:nvSpPr>
        <p:spPr>
          <a:xfrm>
            <a:off x="1475656" y="2447107"/>
            <a:ext cx="1935145" cy="253916"/>
          </a:xfrm>
          <a:prstGeom prst="rect">
            <a:avLst/>
          </a:prstGeom>
          <a:noFill/>
        </p:spPr>
        <p:txBody>
          <a:bodyPr wrap="none" rtlCol="0">
            <a:spAutoFit/>
          </a:bodyPr>
          <a:lstStyle/>
          <a:p>
            <a:r>
              <a:rPr kumimoji="1" lang="ja-JP" altLang="en-US" sz="1050" b="1" dirty="0">
                <a:solidFill>
                  <a:schemeClr val="bg1"/>
                </a:solidFill>
              </a:rPr>
              <a:t>ステージで下水道の魅力を</a:t>
            </a:r>
            <a:r>
              <a:rPr kumimoji="1" lang="en-US" altLang="ja-JP" sz="1050" b="1" dirty="0">
                <a:solidFill>
                  <a:schemeClr val="bg1"/>
                </a:solidFill>
              </a:rPr>
              <a:t>PR</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206E82ED-CB8A-2EA0-D90E-A9A38E9D3A69}"/>
              </a:ext>
            </a:extLst>
          </p:cNvPr>
          <p:cNvSpPr txBox="1"/>
          <p:nvPr/>
        </p:nvSpPr>
        <p:spPr>
          <a:xfrm>
            <a:off x="5004048" y="2455004"/>
            <a:ext cx="3340979" cy="253916"/>
          </a:xfrm>
          <a:prstGeom prst="rect">
            <a:avLst/>
          </a:prstGeom>
          <a:noFill/>
        </p:spPr>
        <p:txBody>
          <a:bodyPr wrap="none" rtlCol="0">
            <a:spAutoFit/>
          </a:bodyPr>
          <a:lstStyle/>
          <a:p>
            <a:r>
              <a:rPr kumimoji="1" lang="ja-JP" altLang="en-US" sz="1050" b="1" dirty="0">
                <a:solidFill>
                  <a:schemeClr val="bg1"/>
                </a:solidFill>
              </a:rPr>
              <a:t>来場者で賑わう下水道ブースとマンホール展示コーナー</a:t>
            </a:r>
            <a:endParaRPr kumimoji="1" lang="ja-JP" altLang="en-US" b="1" dirty="0">
              <a:solidFill>
                <a:schemeClr val="bg1"/>
              </a:solidFill>
            </a:endParaRPr>
          </a:p>
        </p:txBody>
      </p:sp>
      <p:sp>
        <p:nvSpPr>
          <p:cNvPr id="16" name="タイトル 1">
            <a:extLst>
              <a:ext uri="{FF2B5EF4-FFF2-40B4-BE49-F238E27FC236}">
                <a16:creationId xmlns:a16="http://schemas.microsoft.com/office/drawing/2014/main" id="{1C6B3D4E-AE32-1168-A9D5-2A9C4D94882C}"/>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東京湾大感謝祭</a:t>
            </a:r>
          </a:p>
        </p:txBody>
      </p:sp>
    </p:spTree>
    <p:extLst>
      <p:ext uri="{BB962C8B-B14F-4D97-AF65-F5344CB8AC3E}">
        <p14:creationId xmlns:p14="http://schemas.microsoft.com/office/powerpoint/2010/main" val="15990402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スパイス">
  <a:themeElements>
    <a:clrScheme name="ウェーブ">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スパイス">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スパイス">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ウェーブ">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themeOverride>
</file>

<file path=docProps/app.xml><?xml version="1.0" encoding="utf-8"?>
<Properties xmlns="http://schemas.openxmlformats.org/officeDocument/2006/extended-properties" xmlns:vt="http://schemas.openxmlformats.org/officeDocument/2006/docPropsVTypes">
  <Template>Oriel</Template>
  <TotalTime>27917</TotalTime>
  <Words>5745</Words>
  <Application>Microsoft Office PowerPoint</Application>
  <PresentationFormat>画面に合わせる (4:3)</PresentationFormat>
  <Paragraphs>682</Paragraphs>
  <Slides>25</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25</vt:i4>
      </vt:variant>
    </vt:vector>
  </HeadingPairs>
  <TitlesOfParts>
    <vt:vector size="31" baseType="lpstr">
      <vt:lpstr>メイリオ</vt:lpstr>
      <vt:lpstr>Calibri</vt:lpstr>
      <vt:lpstr>Century Schoolbook</vt:lpstr>
      <vt:lpstr>Wingdings</vt:lpstr>
      <vt:lpstr>Wingdings 2</vt:lpstr>
      <vt:lpstr>スパイス</vt:lpstr>
      <vt:lpstr>下水道広報プラットホーム定時総会 　令和4年度事業報告 　　令和5年度事業計画（案）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令和5年度　プロジェクト全体像</vt:lpstr>
      <vt:lpstr>PowerPoint プレゼンテーション</vt:lpstr>
      <vt:lpstr>PowerPoint プレゼンテーション</vt:lpstr>
      <vt:lpstr>PowerPoint プレゼンテーション</vt:lpstr>
      <vt:lpstr>PowerPoint プレゼンテーション</vt:lpstr>
      <vt:lpstr>団体会員138団体</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下水道広報プラットホーム 平成25年度事業報告 平成26年度事業計画（案）</dc:title>
  <dc:creator>FJ-USER</dc:creator>
  <cp:lastModifiedBy>中山 勲</cp:lastModifiedBy>
  <cp:revision>1637</cp:revision>
  <cp:lastPrinted>2022-06-07T07:11:12Z</cp:lastPrinted>
  <dcterms:created xsi:type="dcterms:W3CDTF">2014-04-29T08:54:26Z</dcterms:created>
  <dcterms:modified xsi:type="dcterms:W3CDTF">2023-06-22T03:02:26Z</dcterms:modified>
</cp:coreProperties>
</file>