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2"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99CCFF"/>
    <a:srgbClr val="D31459"/>
    <a:srgbClr val="FF0078"/>
    <a:srgbClr val="FCE5E2"/>
    <a:srgbClr val="843C0C"/>
    <a:srgbClr val="40210F"/>
    <a:srgbClr val="6C320A"/>
    <a:srgbClr val="E300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75" d="100"/>
          <a:sy n="75" d="100"/>
        </p:scale>
        <p:origin x="11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jpg"/><Relationship Id="rId4" Type="http://schemas.openxmlformats.org/officeDocument/2006/relationships/image" Target="../media/image5.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1" name="図プレースホルダー 10"/>
          <p:cNvSpPr>
            <a:spLocks noGrp="1"/>
          </p:cNvSpPr>
          <p:nvPr>
            <p:ph type="pic" sz="quarter" idx="10" hasCustomPrompt="1"/>
          </p:nvPr>
        </p:nvSpPr>
        <p:spPr>
          <a:xfrm>
            <a:off x="257175" y="7476326"/>
            <a:ext cx="1485900" cy="1168400"/>
          </a:xfrm>
          <a:custGeom>
            <a:avLst/>
            <a:gdLst>
              <a:gd name="connsiteX0" fmla="*/ 0 w 1485900"/>
              <a:gd name="connsiteY0" fmla="*/ 0 h 1168400"/>
              <a:gd name="connsiteX1" fmla="*/ 1485900 w 1485900"/>
              <a:gd name="connsiteY1" fmla="*/ 0 h 1168400"/>
              <a:gd name="connsiteX2" fmla="*/ 1485900 w 1485900"/>
              <a:gd name="connsiteY2" fmla="*/ 1168400 h 1168400"/>
              <a:gd name="connsiteX3" fmla="*/ 0 w 1485900"/>
              <a:gd name="connsiteY3" fmla="*/ 1168400 h 1168400"/>
            </a:gdLst>
            <a:ahLst/>
            <a:cxnLst>
              <a:cxn ang="0">
                <a:pos x="connsiteX0" y="connsiteY0"/>
              </a:cxn>
              <a:cxn ang="0">
                <a:pos x="connsiteX1" y="connsiteY1"/>
              </a:cxn>
              <a:cxn ang="0">
                <a:pos x="connsiteX2" y="connsiteY2"/>
              </a:cxn>
              <a:cxn ang="0">
                <a:pos x="connsiteX3" y="connsiteY3"/>
              </a:cxn>
            </a:cxnLst>
            <a:rect l="l" t="t" r="r" b="b"/>
            <a:pathLst>
              <a:path w="1485900" h="1168400">
                <a:moveTo>
                  <a:pt x="0" y="0"/>
                </a:moveTo>
                <a:lnTo>
                  <a:pt x="1485900" y="0"/>
                </a:lnTo>
                <a:lnTo>
                  <a:pt x="1485900" y="1168400"/>
                </a:lnTo>
                <a:lnTo>
                  <a:pt x="0" y="1168400"/>
                </a:lnTo>
                <a:close/>
              </a:path>
            </a:pathLst>
          </a:custGeom>
          <a:blipFill dpi="0" rotWithShape="1">
            <a:blip r:embed="rId2"/>
            <a:srcRect/>
            <a:tile tx="0" ty="0" sx="100000" sy="100000" flip="none" algn="ctr"/>
          </a:blipFill>
        </p:spPr>
        <p:txBody>
          <a:bodyPr wrap="square">
            <a:noAutofit/>
          </a:bodyPr>
          <a:lstStyle>
            <a:lvl1pPr marL="0" indent="0" algn="ctr">
              <a:buNone/>
              <a:defRPr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2" name="図プレースホルダー 11"/>
          <p:cNvSpPr>
            <a:spLocks noGrp="1"/>
          </p:cNvSpPr>
          <p:nvPr>
            <p:ph type="pic" sz="quarter" idx="11" hasCustomPrompt="1"/>
          </p:nvPr>
        </p:nvSpPr>
        <p:spPr>
          <a:xfrm>
            <a:off x="257175" y="8797126"/>
            <a:ext cx="1485900" cy="1168400"/>
          </a:xfrm>
          <a:custGeom>
            <a:avLst/>
            <a:gdLst>
              <a:gd name="connsiteX0" fmla="*/ 0 w 1485900"/>
              <a:gd name="connsiteY0" fmla="*/ 0 h 1168400"/>
              <a:gd name="connsiteX1" fmla="*/ 1485900 w 1485900"/>
              <a:gd name="connsiteY1" fmla="*/ 0 h 1168400"/>
              <a:gd name="connsiteX2" fmla="*/ 1485900 w 1485900"/>
              <a:gd name="connsiteY2" fmla="*/ 1168400 h 1168400"/>
              <a:gd name="connsiteX3" fmla="*/ 0 w 1485900"/>
              <a:gd name="connsiteY3" fmla="*/ 1168400 h 1168400"/>
            </a:gdLst>
            <a:ahLst/>
            <a:cxnLst>
              <a:cxn ang="0">
                <a:pos x="connsiteX0" y="connsiteY0"/>
              </a:cxn>
              <a:cxn ang="0">
                <a:pos x="connsiteX1" y="connsiteY1"/>
              </a:cxn>
              <a:cxn ang="0">
                <a:pos x="connsiteX2" y="connsiteY2"/>
              </a:cxn>
              <a:cxn ang="0">
                <a:pos x="connsiteX3" y="connsiteY3"/>
              </a:cxn>
            </a:cxnLst>
            <a:rect l="l" t="t" r="r" b="b"/>
            <a:pathLst>
              <a:path w="1485900" h="1168400">
                <a:moveTo>
                  <a:pt x="0" y="0"/>
                </a:moveTo>
                <a:lnTo>
                  <a:pt x="1485900" y="0"/>
                </a:lnTo>
                <a:lnTo>
                  <a:pt x="1485900" y="1168400"/>
                </a:lnTo>
                <a:lnTo>
                  <a:pt x="0" y="1168400"/>
                </a:lnTo>
                <a:close/>
              </a:path>
            </a:pathLst>
          </a:custGeom>
          <a:blipFill dpi="0" rotWithShape="1">
            <a:blip r:embed="rId3"/>
            <a:srcRect/>
            <a:tile tx="0" ty="0" sx="100000" sy="100000" flip="none" algn="ctr"/>
          </a:blipFill>
        </p:spPr>
        <p:txBody>
          <a:bodyPr wrap="square">
            <a:noAutofit/>
          </a:bodyPr>
          <a:lstStyle>
            <a:lvl1pPr marL="0" indent="0" algn="ctr">
              <a:buNone/>
              <a:defRPr sz="14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21958145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397356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85001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5" name="図プレースホルダー 14"/>
          <p:cNvSpPr>
            <a:spLocks noGrp="1"/>
          </p:cNvSpPr>
          <p:nvPr>
            <p:ph type="pic" sz="quarter" idx="10" hasCustomPrompt="1"/>
          </p:nvPr>
        </p:nvSpPr>
        <p:spPr>
          <a:xfrm>
            <a:off x="438206" y="2333263"/>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2"/>
            <a:srcRect/>
            <a:tile tx="0" ty="0" sx="100000" sy="100000" flip="none" algn="ctr"/>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6" name="図プレースホルダー 15"/>
          <p:cNvSpPr>
            <a:spLocks noGrp="1"/>
          </p:cNvSpPr>
          <p:nvPr>
            <p:ph type="pic" sz="quarter" idx="11" hasCustomPrompt="1"/>
          </p:nvPr>
        </p:nvSpPr>
        <p:spPr>
          <a:xfrm>
            <a:off x="4019986" y="2213136"/>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3"/>
            <a:srcRect/>
            <a:stretch>
              <a:fillRect/>
            </a:stretch>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7" name="図プレースホルダー 16"/>
          <p:cNvSpPr>
            <a:spLocks noGrp="1"/>
          </p:cNvSpPr>
          <p:nvPr>
            <p:ph type="pic" sz="quarter" idx="12" hasCustomPrompt="1"/>
          </p:nvPr>
        </p:nvSpPr>
        <p:spPr>
          <a:xfrm>
            <a:off x="4174498" y="5655780"/>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4"/>
            <a:srcRect/>
            <a:stretch>
              <a:fillRect/>
            </a:stretch>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
        <p:nvSpPr>
          <p:cNvPr id="18" name="図プレースホルダー 17"/>
          <p:cNvSpPr>
            <a:spLocks noGrp="1"/>
          </p:cNvSpPr>
          <p:nvPr>
            <p:ph type="pic" sz="quarter" idx="13" hasCustomPrompt="1"/>
          </p:nvPr>
        </p:nvSpPr>
        <p:spPr>
          <a:xfrm>
            <a:off x="592717" y="5813505"/>
            <a:ext cx="2936875" cy="2273300"/>
          </a:xfrm>
          <a:custGeom>
            <a:avLst/>
            <a:gdLst>
              <a:gd name="connsiteX0" fmla="*/ 0 w 2936875"/>
              <a:gd name="connsiteY0" fmla="*/ 0 h 2273300"/>
              <a:gd name="connsiteX1" fmla="*/ 2936875 w 2936875"/>
              <a:gd name="connsiteY1" fmla="*/ 0 h 2273300"/>
              <a:gd name="connsiteX2" fmla="*/ 2936875 w 2936875"/>
              <a:gd name="connsiteY2" fmla="*/ 2273300 h 2273300"/>
              <a:gd name="connsiteX3" fmla="*/ 0 w 2936875"/>
              <a:gd name="connsiteY3" fmla="*/ 2273300 h 2273300"/>
            </a:gdLst>
            <a:ahLst/>
            <a:cxnLst>
              <a:cxn ang="0">
                <a:pos x="connsiteX0" y="connsiteY0"/>
              </a:cxn>
              <a:cxn ang="0">
                <a:pos x="connsiteX1" y="connsiteY1"/>
              </a:cxn>
              <a:cxn ang="0">
                <a:pos x="connsiteX2" y="connsiteY2"/>
              </a:cxn>
              <a:cxn ang="0">
                <a:pos x="connsiteX3" y="connsiteY3"/>
              </a:cxn>
            </a:cxnLst>
            <a:rect l="l" t="t" r="r" b="b"/>
            <a:pathLst>
              <a:path w="2936875" h="2273300">
                <a:moveTo>
                  <a:pt x="0" y="0"/>
                </a:moveTo>
                <a:lnTo>
                  <a:pt x="2936875" y="0"/>
                </a:lnTo>
                <a:lnTo>
                  <a:pt x="2936875" y="2273300"/>
                </a:lnTo>
                <a:lnTo>
                  <a:pt x="0" y="2273300"/>
                </a:lnTo>
                <a:close/>
              </a:path>
            </a:pathLst>
          </a:custGeom>
          <a:blipFill dpi="0" rotWithShape="1">
            <a:blip r:embed="rId5"/>
            <a:srcRect/>
            <a:tile tx="0" ty="0" sx="100000" sy="100000" flip="none" algn="ctr"/>
          </a:blipFill>
        </p:spPr>
        <p:txBody>
          <a:bodyPr wrap="square" tIns="648000">
            <a:noAutofit/>
          </a:bodyPr>
          <a:lstStyle>
            <a:lvl1pPr marL="0" indent="0" algn="ctr">
              <a:buNone/>
              <a:defRPr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smtClean="0"/>
              <a:t>写真を追加する</a:t>
            </a:r>
            <a:endParaRPr kumimoji="1" lang="ja-JP" altLang="en-US" dirty="0"/>
          </a:p>
        </p:txBody>
      </p:sp>
    </p:spTree>
    <p:extLst>
      <p:ext uri="{BB962C8B-B14F-4D97-AF65-F5344CB8AC3E}">
        <p14:creationId xmlns:p14="http://schemas.microsoft.com/office/powerpoint/2010/main" val="38428460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25234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34138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490576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06766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75762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148942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223AE7-4608-43A1-B6D1-3B36CC00D114}" type="datetimeFigureOut">
              <a:rPr kumimoji="1" lang="ja-JP" altLang="en-US" smtClean="0"/>
              <a:t>2022/5/6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2459250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2223AE7-4608-43A1-B6D1-3B36CC00D114}" type="datetimeFigureOut">
              <a:rPr kumimoji="1" lang="ja-JP" altLang="en-US" smtClean="0"/>
              <a:t>2022/5/6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7CBA8E8-CC60-44F6-A8F0-D32180213CA0}" type="slidenum">
              <a:rPr kumimoji="1" lang="ja-JP" altLang="en-US" smtClean="0"/>
              <a:t>‹#›</a:t>
            </a:fld>
            <a:endParaRPr kumimoji="1" lang="ja-JP" altLang="en-US"/>
          </a:p>
        </p:txBody>
      </p:sp>
    </p:spTree>
    <p:extLst>
      <p:ext uri="{BB962C8B-B14F-4D97-AF65-F5344CB8AC3E}">
        <p14:creationId xmlns:p14="http://schemas.microsoft.com/office/powerpoint/2010/main" val="31520834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qt-shiminkagaku@gxb.mlit.go.jp" TargetMode="External"/><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p:cNvSpPr/>
          <p:nvPr/>
        </p:nvSpPr>
        <p:spPr>
          <a:xfrm>
            <a:off x="352189" y="1702223"/>
            <a:ext cx="7037748" cy="767282"/>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descr="\\10.44.111.124\Kaiyou-MSV\H28-物件\げ_下水道を核とした市民科学育成プロジェクト推進方策検討業務\041_作業フォルダ\01ガイドブック作成\イラスト\gesuidou_dantai_illust_10.18\jpeg\01.jpg"/>
          <p:cNvPicPr/>
          <p:nvPr/>
        </p:nvPicPr>
        <p:blipFill rotWithShape="1">
          <a:blip r:embed="rId2" cstate="print">
            <a:extLst>
              <a:ext uri="{28A0092B-C50C-407E-A947-70E740481C1C}">
                <a14:useLocalDpi xmlns:a14="http://schemas.microsoft.com/office/drawing/2010/main" val="0"/>
              </a:ext>
            </a:extLst>
          </a:blip>
          <a:srcRect l="9091" t="-1" r="11186" b="2952"/>
          <a:stretch/>
        </p:blipFill>
        <p:spPr bwMode="auto">
          <a:xfrm>
            <a:off x="5537029" y="3818633"/>
            <a:ext cx="1783758" cy="1533064"/>
          </a:xfrm>
          <a:prstGeom prst="ellipse">
            <a:avLst/>
          </a:prstGeom>
          <a:noFill/>
          <a:ln>
            <a:noFill/>
          </a:ln>
          <a:extLst>
            <a:ext uri="{53640926-AAD7-44D8-BBD7-CCE9431645EC}">
              <a14:shadowObscured xmlns:a14="http://schemas.microsoft.com/office/drawing/2010/main"/>
            </a:ext>
          </a:extLst>
        </p:spPr>
      </p:pic>
      <p:sp>
        <p:nvSpPr>
          <p:cNvPr id="2" name="角丸四角形 1"/>
          <p:cNvSpPr/>
          <p:nvPr/>
        </p:nvSpPr>
        <p:spPr>
          <a:xfrm>
            <a:off x="208450" y="1031943"/>
            <a:ext cx="7087976" cy="769441"/>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550000" y="1016653"/>
            <a:ext cx="6404875" cy="769441"/>
          </a:xfrm>
          <a:prstGeom prst="rect">
            <a:avLst/>
          </a:prstGeom>
          <a:noFill/>
        </p:spPr>
        <p:txBody>
          <a:bodyPr wrap="square" rtlCol="0">
            <a:spAutoFit/>
          </a:bodyPr>
          <a:lstStyle/>
          <a:p>
            <a:pPr algn="ctr"/>
            <a:r>
              <a:rPr lang="en-US" altLang="ja-JP"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R4</a:t>
            </a:r>
            <a:r>
              <a:rPr lang="ja-JP" altLang="en-US"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年度 市民科学発表会</a:t>
            </a:r>
            <a:endParaRPr kumimoji="1" lang="ja-JP" altLang="en-US" sz="4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5"/>
          <p:cNvSpPr txBox="1"/>
          <p:nvPr/>
        </p:nvSpPr>
        <p:spPr>
          <a:xfrm>
            <a:off x="257174" y="231285"/>
            <a:ext cx="3032125" cy="307777"/>
          </a:xfrm>
          <a:prstGeom prst="rect">
            <a:avLst/>
          </a:prstGeom>
          <a:solidFill>
            <a:srgbClr val="0070C0"/>
          </a:solidFill>
        </p:spPr>
        <p:txBody>
          <a:bodyPr wrap="square" rtlCol="0">
            <a:spAutoFit/>
          </a:bodyPr>
          <a:lstStyle/>
          <a:p>
            <a:pPr algn="ctr"/>
            <a:r>
              <a:rPr kumimoji="1" lang="en-US" altLang="ja-JP" sz="1400" dirty="0" smtClean="0">
                <a:solidFill>
                  <a:schemeClr val="bg1"/>
                </a:solidFill>
                <a:latin typeface="Meiryo UI" panose="020B0604030504040204" pitchFamily="50" charset="-128"/>
                <a:ea typeface="Meiryo UI" panose="020B0604030504040204" pitchFamily="50" charset="-128"/>
              </a:rPr>
              <a:t>Web</a:t>
            </a:r>
            <a:r>
              <a:rPr lang="ja-JP" altLang="en-US" sz="1400" dirty="0" smtClean="0">
                <a:solidFill>
                  <a:schemeClr val="bg1"/>
                </a:solidFill>
                <a:latin typeface="Meiryo UI" panose="020B0604030504040204" pitchFamily="50" charset="-128"/>
                <a:ea typeface="Meiryo UI" panose="020B0604030504040204" pitchFamily="50" charset="-128"/>
              </a:rPr>
              <a:t>開催</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95768" y="9989295"/>
            <a:ext cx="7261017" cy="528350"/>
          </a:xfrm>
          <a:prstGeom prst="rect">
            <a:avLst/>
          </a:prstGeom>
          <a:noFill/>
        </p:spPr>
        <p:txBody>
          <a:bodyPr wrap="square" rtlCol="0">
            <a:spAutoFit/>
          </a:bodyPr>
          <a:lstStyle/>
          <a:p>
            <a:pPr algn="ctr">
              <a:lnSpc>
                <a:spcPts val="1700"/>
              </a:lnSpc>
            </a:pPr>
            <a:r>
              <a:rPr kumimoji="1"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主催：国土交通省水管理・国土保全局下水道部流域管理官付 </a:t>
            </a:r>
            <a:endParaRPr kumimoji="1"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700"/>
              </a:lnSpc>
            </a:pP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お問い合わせ先　</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TEL</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03-5253-8432</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E-mail</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100" u="sng" dirty="0">
                <a:hlinkClick r:id="rId3"/>
              </a:rPr>
              <a:t>hqt-shiminkagaku@gxb.mlit.go.jp</a:t>
            </a:r>
            <a:r>
              <a:rPr lang="ja-JP" altLang="en-US" sz="11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altLang="en-US" sz="1100" strike="sngStrike"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テキスト ボックス 47"/>
          <p:cNvSpPr txBox="1"/>
          <p:nvPr/>
        </p:nvSpPr>
        <p:spPr>
          <a:xfrm>
            <a:off x="184086" y="2435540"/>
            <a:ext cx="7272699" cy="2074927"/>
          </a:xfrm>
          <a:prstGeom prst="rect">
            <a:avLst/>
          </a:prstGeom>
          <a:noFill/>
        </p:spPr>
        <p:txBody>
          <a:bodyPr wrap="square" rtlCol="0">
            <a:spAutoFit/>
          </a:bodyPr>
          <a:lstStyle/>
          <a:p>
            <a:pPr>
              <a:lnSpc>
                <a:spcPts val="1900"/>
              </a:lnSpc>
            </a:pPr>
            <a:r>
              <a:rPr kumimoji="1"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a:t>
            </a:r>
            <a:r>
              <a:rPr lang="ja-JP" altLang="en-US" sz="14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科学の更なる普及展開につなげることを目的と</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して、</a:t>
            </a:r>
            <a:r>
              <a:rPr kumimoji="1"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全国の</a:t>
            </a:r>
            <a:r>
              <a:rPr lang="ja-JP" altLang="en-US" sz="14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活動</a:t>
            </a:r>
            <a:r>
              <a:rPr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団体や自治体等が行っている市民科学の取り組みを情報発信して頂く場として、市民科学発表会を開催します。</a:t>
            </a:r>
            <a:endParaRPr lang="en-US" altLang="ja-JP"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＜主な内容＞</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①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サイト掲載</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中</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旬より活動発表</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資料を</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掲載する</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サイトを開設し、参加者が閲覧できるように</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して、情報発信していただきます。交流掲示板も設けます。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②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Live</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発表会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会議システム（</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Zoo</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ｍ）を利用し、発表を行うオンライン発表会を、</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19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の下水道展の開催期間中に開催</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します（候補：</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以下、募集要項をご確認のうえ、多数のお申込みをお待ちしています。</a:t>
            </a:r>
            <a:endParaRPr kumimoji="1" lang="ja-JP" altLang="en-US" sz="1200" dirty="0">
              <a:solidFill>
                <a:srgbClr val="FF0000"/>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p:cNvSpPr txBox="1"/>
          <p:nvPr/>
        </p:nvSpPr>
        <p:spPr>
          <a:xfrm>
            <a:off x="-7934" y="4630383"/>
            <a:ext cx="2880674" cy="307777"/>
          </a:xfrm>
          <a:prstGeom prst="rect">
            <a:avLst/>
          </a:prstGeom>
          <a:solidFill>
            <a:srgbClr val="0070C0"/>
          </a:solidFill>
        </p:spPr>
        <p:txBody>
          <a:bodyPr wrap="square" rtlCol="0">
            <a:spAutoFit/>
          </a:bodyPr>
          <a:lstStyle/>
          <a:p>
            <a:pPr algn="ctr"/>
            <a:r>
              <a:rPr kumimoji="1" lang="ja-JP" altLang="en-US" sz="1400" dirty="0" smtClean="0">
                <a:solidFill>
                  <a:schemeClr val="bg1"/>
                </a:solidFill>
                <a:latin typeface="Meiryo UI" panose="020B0604030504040204" pitchFamily="50" charset="-128"/>
                <a:ea typeface="Meiryo UI" panose="020B0604030504040204" pitchFamily="50" charset="-128"/>
              </a:rPr>
              <a:t>募集要項</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0338" y="1796989"/>
            <a:ext cx="7586975" cy="646331"/>
          </a:xfrm>
          <a:prstGeom prst="rect">
            <a:avLst/>
          </a:prstGeom>
          <a:noFill/>
        </p:spPr>
        <p:txBody>
          <a:bodyPr wrap="square" rtlCol="0">
            <a:spAutoFit/>
          </a:bodyPr>
          <a:lstStyle/>
          <a:p>
            <a:pPr algn="ctr"/>
            <a:r>
              <a:rPr lang="ja-JP" altLang="en-US" sz="3600" b="1" dirty="0" smtClean="0">
                <a:solidFill>
                  <a:schemeClr val="accent2"/>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活動発表を募集します</a:t>
            </a:r>
            <a:endParaRPr kumimoji="1" lang="ja-JP" altLang="en-US" sz="3600" b="1" dirty="0">
              <a:solidFill>
                <a:schemeClr val="accent2"/>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Rectangle 2"/>
          <p:cNvSpPr>
            <a:spLocks noChangeArrowheads="1"/>
          </p:cNvSpPr>
          <p:nvPr/>
        </p:nvSpPr>
        <p:spPr bwMode="auto">
          <a:xfrm>
            <a:off x="0" y="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7" name="テキスト ボックス 26"/>
          <p:cNvSpPr txBox="1"/>
          <p:nvPr/>
        </p:nvSpPr>
        <p:spPr>
          <a:xfrm>
            <a:off x="257174" y="9466592"/>
            <a:ext cx="7611361" cy="553998"/>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３．申込方法</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裏面の「参加申込書」に必要事項を記入のうえ、</a:t>
            </a:r>
            <a:r>
              <a:rPr lang="en-US" altLang="ja-JP"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u="sng"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200" u="sng"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日までにお申し込み下さい。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テキスト ボックス 16"/>
          <p:cNvSpPr txBox="1"/>
          <p:nvPr/>
        </p:nvSpPr>
        <p:spPr>
          <a:xfrm>
            <a:off x="84935" y="5024627"/>
            <a:ext cx="7211492" cy="1015663"/>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１．発表内容について</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各団体の取り組み内容を、全国の団体にアピールしてください。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下水道と生き物</a:t>
            </a:r>
            <a:r>
              <a:rPr kumimoji="0" lang="ja-JP"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a:t>
            </a:r>
            <a:r>
              <a:rPr kumimoji="0"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ど</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、下水道に関した様々なテーマの取り組みについて、発表を募集します。</a:t>
            </a:r>
            <a:endPar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★「今後、こんな取り組みを行っていきます」といった経過報告でももちろん</a:t>
            </a:r>
            <a:r>
              <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OK</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です。</a:t>
            </a:r>
            <a:endParaRPr kumimoji="0" lang="ja-JP" altLang="en-US" sz="12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84934" y="6189685"/>
            <a:ext cx="7371851" cy="3170099"/>
          </a:xfrm>
          <a:prstGeom prst="rect">
            <a:avLst/>
          </a:prstGeom>
          <a:noFill/>
        </p:spPr>
        <p:txBody>
          <a:bodyPr wrap="square" rtlCol="0">
            <a:spAutoFit/>
          </a:bodyPr>
          <a:lstStyle/>
          <a:p>
            <a:pPr eaLnBrk="0" fontAlgn="base" hangingPunct="0">
              <a:lnSpc>
                <a:spcPts val="1800"/>
              </a:lnSpc>
              <a:spcBef>
                <a:spcPct val="0"/>
              </a:spcBef>
              <a:spcAft>
                <a:spcPct val="0"/>
              </a:spcAft>
            </a:pPr>
            <a:r>
              <a:rPr lang="ja-JP" altLang="en-US"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２．実施形態・発表資料について</a:t>
            </a:r>
            <a:endParaRPr lang="en-US" altLang="ja-JP" sz="16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①　</a:t>
            </a:r>
            <a:r>
              <a:rPr lang="en-US" altLang="ja-JP"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a:t>
            </a:r>
            <a:r>
              <a:rPr lang="ja-JP" altLang="en-US" sz="12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掲載</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月中旬</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より</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ホームページ</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にサイトを開設し、発表</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を</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PDF</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ファイルで掲載します。</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発表資料の内容</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ついて、質問</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や</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意見交換</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の場として「交流掲示板」も</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開設します。</a:t>
            </a:r>
            <a:endPar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　発表資料は、パワーポイント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４版</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横</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で自由</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に作成して</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ください。　</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Bef>
                <a:spcPct val="0"/>
              </a:spcBef>
              <a:spcAft>
                <a:spcPct val="0"/>
              </a:spcAft>
            </a:pPr>
            <a:r>
              <a:rPr kumimoji="0" lang="ja-JP" altLang="en-US" sz="1200" dirty="0">
                <a:solidFill>
                  <a:srgbClr val="000000"/>
                </a:solidFill>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パワーポイントデータ</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は、メール添付</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で</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日</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の期間に事務局に</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お送り下さい。</a:t>
            </a:r>
            <a:endParaRPr kumimoji="0" lang="ja-JP" altLang="en-US" sz="1200" dirty="0">
              <a:latin typeface="Meiryo UI" panose="020B0604030504040204" pitchFamily="50" charset="-128"/>
              <a:ea typeface="Meiryo UI" panose="020B0604030504040204" pitchFamily="50" charset="-128"/>
            </a:endParaRPr>
          </a:p>
          <a:p>
            <a:pPr eaLnBrk="0" fontAlgn="base" hangingPunct="0">
              <a:lnSpc>
                <a:spcPts val="1800"/>
              </a:lnSpc>
              <a:spcBef>
                <a:spcPct val="0"/>
              </a:spcBef>
              <a:spcAft>
                <a:spcPct val="0"/>
              </a:spcAft>
            </a:pPr>
            <a:r>
              <a:rPr lang="ja-JP" altLang="en-US" sz="1200"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　　　　　　　　　　　</a:t>
            </a:r>
            <a:r>
              <a:rPr lang="ja-JP" altLang="en-US" sz="1100"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事務局（</a:t>
            </a:r>
            <a:r>
              <a:rPr lang="ja-JP" altLang="ja-JP" sz="1100" dirty="0">
                <a:latin typeface="Meiryo UI" panose="020B0604030504040204" pitchFamily="50" charset="-128"/>
                <a:ea typeface="Meiryo UI" panose="020B0604030504040204" pitchFamily="50" charset="-128"/>
              </a:rPr>
              <a:t>国際航業株式会社　</a:t>
            </a:r>
            <a:r>
              <a:rPr lang="ja-JP" altLang="ja-JP" sz="1100" dirty="0" smtClean="0">
                <a:latin typeface="Meiryo UI" panose="020B0604030504040204" pitchFamily="50" charset="-128"/>
                <a:ea typeface="Meiryo UI" panose="020B0604030504040204" pitchFamily="50" charset="-128"/>
              </a:rPr>
              <a:t>担当片山</a:t>
            </a:r>
            <a:r>
              <a:rPr lang="ja-JP" altLang="en-US"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E-mail</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mika_katayama@kk-grp.jp</a:t>
            </a:r>
          </a:p>
          <a:p>
            <a:pPr lvl="0" eaLnBrk="0" fontAlgn="base" hangingPunct="0">
              <a:lnSpc>
                <a:spcPts val="1800"/>
              </a:lnSpc>
              <a:spcBef>
                <a:spcPts val="600"/>
              </a:spcBef>
              <a:spcAft>
                <a:spcPct val="0"/>
              </a:spcAft>
            </a:pPr>
            <a:r>
              <a:rPr kumimoji="0"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②　</a:t>
            </a:r>
            <a:r>
              <a:rPr kumimoji="0" lang="en-US" altLang="ja-JP"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Live</a:t>
            </a:r>
            <a:r>
              <a:rPr kumimoji="0" lang="ja-JP" altLang="en-US" sz="1200" b="1"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発表会</a:t>
            </a:r>
            <a:r>
              <a:rPr kumimoji="0" lang="ja-JP" altLang="en-US" sz="12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Web</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会議システム（</a:t>
            </a:r>
            <a:r>
              <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Zoom</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等）を</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利用</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しオンラインで開催します。</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ファシリテーター</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の進行の</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もと　　　　　　　　　　　</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口頭発表</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と</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質疑応答を</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行います。</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団体あたりの発表・質疑</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応答の時間は</a:t>
            </a:r>
            <a:r>
              <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8~13</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程度を予定</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します。</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発表時間は、申込</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時</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に「</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分」のいずれかにチェックを入れてください。</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lvl="0" eaLnBrk="0" fontAlgn="base" hangingPunct="0">
              <a:lnSpc>
                <a:spcPts val="1800"/>
              </a:lnSpc>
              <a:spcAft>
                <a:spcPct val="0"/>
              </a:spcAft>
            </a:pP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詳細</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なタイムテーブルは追って</a:t>
            </a:r>
            <a:r>
              <a:rPr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ホームページで</a:t>
            </a:r>
            <a:r>
              <a:rPr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お知らせします</a:t>
            </a:r>
            <a:r>
              <a:rPr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eaLnBrk="0" fontAlgn="base" hangingPunct="0">
              <a:lnSpc>
                <a:spcPts val="1800"/>
              </a:lnSpc>
              <a:spcBef>
                <a:spcPct val="0"/>
              </a:spcBef>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　発表資料は、</a:t>
            </a:r>
            <a:r>
              <a:rPr kumimoji="0" lang="en-US" altLang="ja-JP"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Web</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サイト掲載用に作成した資料に、補足</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資料などを</a:t>
            </a: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追加頂いても結構です</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a:p>
            <a:pPr eaLnBrk="0" fontAlgn="base" hangingPunct="0">
              <a:lnSpc>
                <a:spcPts val="1800"/>
              </a:lnSpc>
              <a:spcBef>
                <a:spcPct val="0"/>
              </a:spcBef>
              <a:spcAft>
                <a:spcPct val="0"/>
              </a:spcAft>
            </a:pPr>
            <a:r>
              <a:rPr kumimoji="0" lang="ja-JP" altLang="en-US" sz="1200"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当日までにご用意下さい。　</a:t>
            </a:r>
            <a:r>
              <a:rPr kumimoji="0" lang="ja-JP" altLang="en-US" sz="1400"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　</a:t>
            </a:r>
            <a:endParaRPr kumimoji="0"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038" y="550794"/>
            <a:ext cx="7559675" cy="461665"/>
          </a:xfrm>
          <a:prstGeom prst="rect">
            <a:avLst/>
          </a:prstGeom>
          <a:noFill/>
        </p:spPr>
        <p:txBody>
          <a:bodyPr wrap="square" rtlCol="0">
            <a:spAutoFit/>
          </a:bodyPr>
          <a:lstStyle/>
          <a:p>
            <a:pPr algn="ctr"/>
            <a:r>
              <a:rPr lang="en-US" altLang="ja-JP"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GKP</a:t>
            </a:r>
            <a:r>
              <a:rPr lang="ja-JP" altLang="en-US"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みらい研究発表会</a:t>
            </a:r>
            <a:r>
              <a:rPr lang="en-US" altLang="ja-JP"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2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市民科学プロジェクトコラボ企画</a:t>
            </a:r>
            <a:endParaRPr kumimoji="1" lang="ja-JP" altLang="en-US" sz="2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927061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 y="287426"/>
            <a:ext cx="7559675" cy="769441"/>
          </a:xfrm>
          <a:prstGeom prst="rect">
            <a:avLst/>
          </a:prstGeom>
          <a:noFill/>
        </p:spPr>
        <p:txBody>
          <a:bodyPr wrap="square" rtlCol="0">
            <a:spAutoFit/>
          </a:bodyPr>
          <a:lstStyle/>
          <a:p>
            <a:pPr algn="ctr"/>
            <a:r>
              <a:rPr lang="ja-JP" altLang="en-US" sz="44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市民科学発表会</a:t>
            </a:r>
            <a:endParaRPr kumimoji="1" lang="ja-JP" altLang="en-US" sz="44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テキスト ボックス 6"/>
          <p:cNvSpPr txBox="1"/>
          <p:nvPr/>
        </p:nvSpPr>
        <p:spPr>
          <a:xfrm>
            <a:off x="0" y="962897"/>
            <a:ext cx="7559675" cy="523220"/>
          </a:xfrm>
          <a:prstGeom prst="rect">
            <a:avLst/>
          </a:prstGeom>
          <a:noFill/>
        </p:spPr>
        <p:txBody>
          <a:bodyPr wrap="square" rtlCol="0">
            <a:spAutoFit/>
          </a:bodyPr>
          <a:lstStyle/>
          <a:p>
            <a:pPr algn="ctr"/>
            <a:r>
              <a:rPr lang="ja-JP" altLang="en-US" sz="2800" b="1" dirty="0" smtClean="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rPr>
              <a:t>参加申込書</a:t>
            </a:r>
            <a:endParaRPr kumimoji="1" lang="ja-JP" altLang="en-US" sz="2800" b="1" dirty="0">
              <a:effectLst>
                <a:glow rad="139700">
                  <a:schemeClr val="bg1">
                    <a:alpha val="70000"/>
                  </a:schemeClr>
                </a:glow>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636858847"/>
              </p:ext>
            </p:extLst>
          </p:nvPr>
        </p:nvGraphicFramePr>
        <p:xfrm>
          <a:off x="391342" y="1587319"/>
          <a:ext cx="6796858" cy="7293013"/>
        </p:xfrm>
        <a:graphic>
          <a:graphicData uri="http://schemas.openxmlformats.org/drawingml/2006/table">
            <a:tbl>
              <a:tblPr firstRow="1" bandRow="1">
                <a:tableStyleId>{5940675A-B579-460E-94D1-54222C63F5DA}</a:tableStyleId>
              </a:tblPr>
              <a:tblGrid>
                <a:gridCol w="1258257">
                  <a:extLst>
                    <a:ext uri="{9D8B030D-6E8A-4147-A177-3AD203B41FA5}">
                      <a16:colId xmlns:a16="http://schemas.microsoft.com/office/drawing/2014/main" val="3738725186"/>
                    </a:ext>
                  </a:extLst>
                </a:gridCol>
                <a:gridCol w="5538601">
                  <a:extLst>
                    <a:ext uri="{9D8B030D-6E8A-4147-A177-3AD203B41FA5}">
                      <a16:colId xmlns:a16="http://schemas.microsoft.com/office/drawing/2014/main" val="536995459"/>
                    </a:ext>
                  </a:extLst>
                </a:gridCol>
              </a:tblGrid>
              <a:tr h="553832">
                <a:tc>
                  <a:txBody>
                    <a:bodyPr/>
                    <a:lstStyle/>
                    <a:p>
                      <a:r>
                        <a:rPr kumimoji="1" lang="ja-JP" altLang="en-US" sz="1600" dirty="0" smtClean="0">
                          <a:latin typeface="Meiryo UI" panose="020B0604030504040204" pitchFamily="50" charset="-128"/>
                          <a:ea typeface="Meiryo UI" panose="020B0604030504040204" pitchFamily="50" charset="-128"/>
                        </a:rPr>
                        <a:t>ふりがな</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団体名</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27953605"/>
                  </a:ext>
                </a:extLst>
              </a:tr>
              <a:tr h="553832">
                <a:tc>
                  <a:txBody>
                    <a:bodyPr/>
                    <a:lstStyle/>
                    <a:p>
                      <a:r>
                        <a:rPr kumimoji="1" lang="ja-JP" altLang="en-US" sz="1600" dirty="0" smtClean="0">
                          <a:latin typeface="Meiryo UI" panose="020B0604030504040204" pitchFamily="50" charset="-128"/>
                          <a:ea typeface="Meiryo UI" panose="020B0604030504040204" pitchFamily="50" charset="-128"/>
                        </a:rPr>
                        <a:t>参加者</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代表者氏名</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ふりがな</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63588499"/>
                  </a:ext>
                </a:extLst>
              </a:tr>
              <a:tr h="1253409">
                <a:tc>
                  <a:txBody>
                    <a:bodyPr/>
                    <a:lstStyle/>
                    <a:p>
                      <a:r>
                        <a:rPr kumimoji="1" lang="ja-JP" altLang="en-US" sz="1600" dirty="0" smtClean="0">
                          <a:latin typeface="Meiryo UI" panose="020B0604030504040204" pitchFamily="50" charset="-128"/>
                          <a:ea typeface="Meiryo UI" panose="020B0604030504040204" pitchFamily="50" charset="-128"/>
                        </a:rPr>
                        <a:t>連絡先</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電話：</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メール：</a:t>
                      </a:r>
                      <a:endParaRPr kumimoji="1"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FAX</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08252958"/>
                  </a:ext>
                </a:extLst>
              </a:tr>
              <a:tr h="832138">
                <a:tc>
                  <a:txBody>
                    <a:bodyPr/>
                    <a:lstStyle/>
                    <a:p>
                      <a:r>
                        <a:rPr kumimoji="1" lang="ja-JP" altLang="en-US" sz="1600" dirty="0" smtClean="0">
                          <a:latin typeface="Meiryo UI" panose="020B0604030504040204" pitchFamily="50" charset="-128"/>
                          <a:ea typeface="Meiryo UI" panose="020B0604030504040204" pitchFamily="50" charset="-128"/>
                        </a:rPr>
                        <a:t>発表のテーマ、タイトルなど</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08952551"/>
                  </a:ext>
                </a:extLst>
              </a:tr>
              <a:tr h="1016168">
                <a:tc>
                  <a:txBody>
                    <a:bodyPr/>
                    <a:lstStyle/>
                    <a:p>
                      <a:r>
                        <a:rPr kumimoji="1" lang="ja-JP" altLang="en-US" sz="1600" dirty="0" smtClean="0">
                          <a:latin typeface="Meiryo UI" panose="020B0604030504040204" pitchFamily="50" charset="-128"/>
                          <a:ea typeface="Meiryo UI" panose="020B0604030504040204" pitchFamily="50" charset="-128"/>
                        </a:rPr>
                        <a:t>主な内容</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92291783"/>
                  </a:ext>
                </a:extLst>
              </a:tr>
              <a:tr h="1386803">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600" dirty="0" smtClean="0">
                          <a:latin typeface="Meiryo UI" panose="020B0604030504040204" pitchFamily="50" charset="-128"/>
                          <a:ea typeface="Meiryo UI" panose="020B0604030504040204" pitchFamily="50" charset="-128"/>
                        </a:rPr>
                        <a:t>Live</a:t>
                      </a:r>
                      <a:r>
                        <a:rPr kumimoji="1" lang="ja-JP" altLang="en-US" sz="1600" dirty="0" smtClean="0">
                          <a:latin typeface="Meiryo UI" panose="020B0604030504040204" pitchFamily="50" charset="-128"/>
                          <a:ea typeface="Meiryo UI" panose="020B0604030504040204" pitchFamily="50" charset="-128"/>
                        </a:rPr>
                        <a:t>発表会の発表時間のご希望</a:t>
                      </a:r>
                      <a:endParaRPr kumimoji="1" lang="en-US" altLang="ja-JP" sz="1600" dirty="0" smtClean="0">
                        <a:latin typeface="Meiryo UI" panose="020B0604030504040204" pitchFamily="50" charset="-128"/>
                        <a:ea typeface="Meiryo UI" panose="020B0604030504040204" pitchFamily="50" charset="-128"/>
                      </a:endParaRPr>
                    </a:p>
                    <a:p>
                      <a:pPr marL="0" marR="0" indent="0" algn="l" defTabSz="755934"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右の</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つから</a:t>
                      </a:r>
                      <a:endParaRPr kumimoji="1" lang="en-US" altLang="ja-JP" sz="1200" dirty="0" smtClean="0">
                        <a:latin typeface="Meiryo UI" panose="020B0604030504040204" pitchFamily="50" charset="-128"/>
                        <a:ea typeface="Meiryo UI" panose="020B0604030504040204" pitchFamily="50" charset="-128"/>
                      </a:endParaRPr>
                    </a:p>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１つ選んで下さい</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□①</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団体</a:t>
                      </a:r>
                      <a:r>
                        <a:rPr kumimoji="1" lang="en-US" altLang="ja-JP" sz="1600" dirty="0" smtClean="0">
                          <a:latin typeface="Meiryo UI" panose="020B0604030504040204" pitchFamily="50" charset="-128"/>
                          <a:ea typeface="Meiryo UI" panose="020B0604030504040204" pitchFamily="50" charset="-128"/>
                        </a:rPr>
                        <a:t>8</a:t>
                      </a:r>
                      <a:r>
                        <a:rPr kumimoji="1" lang="ja-JP" altLang="en-US" sz="1600" dirty="0" smtClean="0">
                          <a:latin typeface="Meiryo UI" panose="020B0604030504040204" pitchFamily="50" charset="-128"/>
                          <a:ea typeface="Meiryo UI" panose="020B0604030504040204" pitchFamily="50" charset="-128"/>
                        </a:rPr>
                        <a:t>分（</a:t>
                      </a:r>
                      <a:r>
                        <a:rPr kumimoji="1" lang="en-US" altLang="ja-JP" sz="1600" dirty="0" smtClean="0">
                          <a:latin typeface="Meiryo UI" panose="020B0604030504040204" pitchFamily="50" charset="-128"/>
                          <a:ea typeface="Meiryo UI" panose="020B0604030504040204" pitchFamily="50" charset="-128"/>
                        </a:rPr>
                        <a:t>5</a:t>
                      </a:r>
                      <a:r>
                        <a:rPr kumimoji="1" lang="ja-JP" altLang="en-US" sz="1600" u="sng" dirty="0" smtClean="0">
                          <a:latin typeface="Meiryo UI" panose="020B0604030504040204" pitchFamily="50" charset="-128"/>
                          <a:ea typeface="Meiryo UI" panose="020B0604030504040204" pitchFamily="50" charset="-128"/>
                        </a:rPr>
                        <a:t>分間のプレゼン</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rPr>
                        <a:t>分間の質疑応答）</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□②</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団体</a:t>
                      </a:r>
                      <a:r>
                        <a:rPr kumimoji="1" lang="en-US" altLang="ja-JP" sz="1600" dirty="0" smtClean="0">
                          <a:latin typeface="Meiryo UI" panose="020B0604030504040204" pitchFamily="50" charset="-128"/>
                          <a:ea typeface="Meiryo UI" panose="020B0604030504040204" pitchFamily="50" charset="-128"/>
                        </a:rPr>
                        <a:t>13</a:t>
                      </a:r>
                      <a:r>
                        <a:rPr kumimoji="1" lang="ja-JP" altLang="en-US" sz="1600" dirty="0" smtClean="0">
                          <a:latin typeface="Meiryo UI" panose="020B0604030504040204" pitchFamily="50" charset="-128"/>
                          <a:ea typeface="Meiryo UI" panose="020B0604030504040204" pitchFamily="50" charset="-128"/>
                        </a:rPr>
                        <a:t>分（</a:t>
                      </a:r>
                      <a:r>
                        <a:rPr kumimoji="1" lang="en-US" altLang="ja-JP" sz="1600" u="sng" dirty="0" smtClean="0">
                          <a:latin typeface="Meiryo UI" panose="020B0604030504040204" pitchFamily="50" charset="-128"/>
                          <a:ea typeface="Meiryo UI" panose="020B0604030504040204" pitchFamily="50" charset="-128"/>
                        </a:rPr>
                        <a:t>10</a:t>
                      </a:r>
                      <a:r>
                        <a:rPr kumimoji="1" lang="ja-JP" altLang="en-US" sz="1600" u="sng" dirty="0" smtClean="0">
                          <a:latin typeface="Meiryo UI" panose="020B0604030504040204" pitchFamily="50" charset="-128"/>
                          <a:ea typeface="Meiryo UI" panose="020B0604030504040204" pitchFamily="50" charset="-128"/>
                        </a:rPr>
                        <a:t>分間のプレゼン</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3</a:t>
                      </a:r>
                      <a:r>
                        <a:rPr kumimoji="1" lang="ja-JP" altLang="en-US" sz="1600" dirty="0" smtClean="0">
                          <a:latin typeface="Meiryo UI" panose="020B0604030504040204" pitchFamily="50" charset="-128"/>
                          <a:ea typeface="Meiryo UI" panose="020B0604030504040204" pitchFamily="50" charset="-128"/>
                        </a:rPr>
                        <a:t>分間の質疑応答）</a:t>
                      </a:r>
                      <a:endParaRPr kumimoji="1" lang="en-US" altLang="ja-JP" sz="16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09273179"/>
                  </a:ext>
                </a:extLst>
              </a:tr>
              <a:tr h="1589024">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その他</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indent="0" algn="l" defTabSz="755934"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ご不明な点、お困りのことがあればご記入ください。</a:t>
                      </a:r>
                      <a:endParaRPr kumimoji="1" lang="en-US" altLang="ja-JP" sz="1600" dirty="0" smtClean="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31661899"/>
                  </a:ext>
                </a:extLst>
              </a:tr>
            </a:tbl>
          </a:graphicData>
        </a:graphic>
      </p:graphicFrame>
      <p:sp>
        <p:nvSpPr>
          <p:cNvPr id="10" name="正方形/長方形 9"/>
          <p:cNvSpPr/>
          <p:nvPr/>
        </p:nvSpPr>
        <p:spPr>
          <a:xfrm>
            <a:off x="145144" y="8940402"/>
            <a:ext cx="7414529" cy="1200329"/>
          </a:xfrm>
          <a:prstGeom prst="rect">
            <a:avLst/>
          </a:prstGeom>
        </p:spPr>
        <p:txBody>
          <a:bodyPr wrap="square">
            <a:spAutoFit/>
          </a:bodyPr>
          <a:lstStyle/>
          <a:p>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★参加申込書は、</a:t>
            </a:r>
            <a:r>
              <a:rPr lang="en-US" altLang="ja-JP"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r>
              <a:rPr lang="ja-JP" altLang="en-US"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15</a:t>
            </a:r>
            <a:r>
              <a:rPr lang="ja-JP" altLang="en-US" dirty="0" smtClean="0">
                <a:solidFill>
                  <a:srgbClr val="FF0000"/>
                </a:solidFill>
                <a:latin typeface="Meiryo UI" panose="020B0604030504040204" pitchFamily="50" charset="-128"/>
                <a:ea typeface="Meiryo UI" panose="020B0604030504040204" pitchFamily="50" charset="-128"/>
                <a:cs typeface="Arial" panose="020B0604020202020204" pitchFamily="34" charset="0"/>
              </a:rPr>
              <a:t>日</a:t>
            </a:r>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までにお送りください。</a:t>
            </a:r>
            <a:endParaRPr lang="en-US" altLang="ja-JP" dirty="0" smtClean="0">
              <a:solidFill>
                <a:srgbClr val="222222"/>
              </a:solidFill>
              <a:latin typeface="Meiryo UI" panose="020B0604030504040204" pitchFamily="50" charset="-128"/>
              <a:ea typeface="Meiryo UI" panose="020B0604030504040204" pitchFamily="50" charset="-128"/>
              <a:cs typeface="Arial" panose="020B0604020202020204" pitchFamily="34" charset="0"/>
            </a:endParaRPr>
          </a:p>
          <a:p>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★参加申込書</a:t>
            </a:r>
            <a:r>
              <a:rPr lang="ja-JP" altLang="ja-JP"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の送付先：</a:t>
            </a:r>
            <a:r>
              <a:rPr lang="ja-JP" altLang="ja-JP" dirty="0">
                <a:solidFill>
                  <a:srgbClr val="222222"/>
                </a:solidFill>
                <a:latin typeface="Meiryo UI" panose="020B0604030504040204" pitchFamily="50" charset="-128"/>
                <a:ea typeface="Meiryo UI" panose="020B0604030504040204" pitchFamily="50" charset="-128"/>
                <a:cs typeface="Arial" panose="020B0604020202020204" pitchFamily="34" charset="0"/>
              </a:rPr>
              <a:t>　</a:t>
            </a:r>
            <a:r>
              <a:rPr lang="ja-JP" altLang="en-US" dirty="0" smtClean="0">
                <a:solidFill>
                  <a:srgbClr val="222222"/>
                </a:solidFill>
                <a:latin typeface="Meiryo UI" panose="020B0604030504040204" pitchFamily="50" charset="-128"/>
                <a:ea typeface="Meiryo UI" panose="020B0604030504040204" pitchFamily="50" charset="-128"/>
                <a:cs typeface="Arial" panose="020B0604020202020204" pitchFamily="34" charset="0"/>
              </a:rPr>
              <a:t>事務局宛（</a:t>
            </a:r>
            <a:r>
              <a:rPr lang="ja-JP" altLang="ja-JP" dirty="0" smtClean="0">
                <a:latin typeface="Meiryo UI" panose="020B0604030504040204" pitchFamily="50" charset="-128"/>
                <a:ea typeface="Meiryo UI" panose="020B0604030504040204" pitchFamily="50" charset="-128"/>
              </a:rPr>
              <a:t>国際航業株式</a:t>
            </a:r>
            <a:r>
              <a:rPr lang="ja-JP" altLang="ja-JP" dirty="0">
                <a:latin typeface="Meiryo UI" panose="020B0604030504040204" pitchFamily="50" charset="-128"/>
                <a:ea typeface="Meiryo UI" panose="020B0604030504040204" pitchFamily="50" charset="-128"/>
              </a:rPr>
              <a:t>会社　担当　</a:t>
            </a:r>
            <a:r>
              <a:rPr lang="ja-JP" altLang="ja-JP" dirty="0" smtClean="0">
                <a:latin typeface="Meiryo UI" panose="020B0604030504040204" pitchFamily="50" charset="-128"/>
                <a:ea typeface="Meiryo UI" panose="020B0604030504040204" pitchFamily="50" charset="-128"/>
              </a:rPr>
              <a:t>片山</a:t>
            </a:r>
            <a:r>
              <a:rPr lang="ja-JP" altLang="en-US" dirty="0" smtClean="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ja-JP"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E-mail</a:t>
            </a:r>
            <a:r>
              <a:rPr lang="ja-JP" altLang="ja-JP" dirty="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 mika_katayama@kk-grp.jp</a:t>
            </a: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ja-JP"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Tel</a:t>
            </a:r>
            <a:r>
              <a:rPr lang="ja-JP" altLang="ja-JP" dirty="0">
                <a:latin typeface="Meiryo UI" panose="020B0604030504040204" pitchFamily="50" charset="-128"/>
                <a:ea typeface="Meiryo UI" panose="020B0604030504040204" pitchFamily="50" charset="-128"/>
              </a:rPr>
              <a:t>　：　</a:t>
            </a:r>
            <a:r>
              <a:rPr lang="en-US" altLang="ja-JP" dirty="0">
                <a:latin typeface="Meiryo UI" panose="020B0604030504040204" pitchFamily="50" charset="-128"/>
                <a:ea typeface="Meiryo UI" panose="020B0604030504040204" pitchFamily="50" charset="-128"/>
              </a:rPr>
              <a:t>042-307-7468</a:t>
            </a:r>
            <a:endParaRPr lang="ja-JP"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43374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1646</TotalTime>
  <Words>153</Words>
  <Application>Microsoft Office PowerPoint</Application>
  <PresentationFormat>ユーザー設定</PresentationFormat>
  <Paragraphs>57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メイリオ</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katayama</dc:creator>
  <cp:lastModifiedBy>標準B</cp:lastModifiedBy>
  <cp:revision>184</cp:revision>
  <cp:lastPrinted>2020-09-15T04:38:56Z</cp:lastPrinted>
  <dcterms:created xsi:type="dcterms:W3CDTF">2015-01-29T08:08:13Z</dcterms:created>
  <dcterms:modified xsi:type="dcterms:W3CDTF">2022-05-06T08:40:09Z</dcterms:modified>
</cp:coreProperties>
</file>